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258" r:id="rId3"/>
    <p:sldId id="300" r:id="rId4"/>
    <p:sldId id="301" r:id="rId5"/>
    <p:sldId id="302" r:id="rId6"/>
    <p:sldId id="304" r:id="rId7"/>
    <p:sldId id="319" r:id="rId8"/>
    <p:sldId id="320" r:id="rId9"/>
    <p:sldId id="295" r:id="rId10"/>
    <p:sldId id="299" r:id="rId11"/>
    <p:sldId id="345" r:id="rId12"/>
    <p:sldId id="307" r:id="rId13"/>
    <p:sldId id="259" r:id="rId14"/>
    <p:sldId id="260" r:id="rId15"/>
    <p:sldId id="257" r:id="rId16"/>
    <p:sldId id="261" r:id="rId17"/>
    <p:sldId id="310" r:id="rId18"/>
    <p:sldId id="308" r:id="rId19"/>
    <p:sldId id="309" r:id="rId20"/>
    <p:sldId id="346" r:id="rId21"/>
    <p:sldId id="347" r:id="rId22"/>
    <p:sldId id="349" r:id="rId23"/>
    <p:sldId id="348" r:id="rId24"/>
    <p:sldId id="275" r:id="rId25"/>
    <p:sldId id="274" r:id="rId26"/>
    <p:sldId id="272" r:id="rId27"/>
    <p:sldId id="273" r:id="rId28"/>
    <p:sldId id="270" r:id="rId29"/>
    <p:sldId id="276" r:id="rId30"/>
    <p:sldId id="278" r:id="rId31"/>
    <p:sldId id="279" r:id="rId32"/>
    <p:sldId id="280" r:id="rId33"/>
    <p:sldId id="281" r:id="rId34"/>
    <p:sldId id="284" r:id="rId35"/>
    <p:sldId id="285" r:id="rId36"/>
    <p:sldId id="286" r:id="rId37"/>
    <p:sldId id="287" r:id="rId38"/>
    <p:sldId id="326" r:id="rId39"/>
    <p:sldId id="325" r:id="rId40"/>
    <p:sldId id="338" r:id="rId41"/>
    <p:sldId id="336" r:id="rId42"/>
    <p:sldId id="337" r:id="rId43"/>
    <p:sldId id="289" r:id="rId44"/>
    <p:sldId id="333" r:id="rId45"/>
    <p:sldId id="335" r:id="rId46"/>
    <p:sldId id="334" r:id="rId47"/>
    <p:sldId id="331" r:id="rId48"/>
    <p:sldId id="327" r:id="rId49"/>
    <p:sldId id="332" r:id="rId50"/>
    <p:sldId id="290" r:id="rId51"/>
    <p:sldId id="293" r:id="rId52"/>
    <p:sldId id="311" r:id="rId53"/>
    <p:sldId id="312" r:id="rId54"/>
    <p:sldId id="292" r:id="rId55"/>
    <p:sldId id="313" r:id="rId56"/>
    <p:sldId id="314" r:id="rId57"/>
    <p:sldId id="318" r:id="rId58"/>
    <p:sldId id="339" r:id="rId59"/>
    <p:sldId id="340" r:id="rId60"/>
    <p:sldId id="341" r:id="rId61"/>
    <p:sldId id="343" r:id="rId62"/>
    <p:sldId id="342" r:id="rId63"/>
    <p:sldId id="328" r:id="rId64"/>
    <p:sldId id="329" r:id="rId65"/>
    <p:sldId id="344" r:id="rId66"/>
    <p:sldId id="350" r:id="rId67"/>
    <p:sldId id="317" r:id="rId68"/>
    <p:sldId id="315" r:id="rId69"/>
    <p:sldId id="316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613" autoAdjust="0"/>
  </p:normalViewPr>
  <p:slideViewPr>
    <p:cSldViewPr>
      <p:cViewPr varScale="1">
        <p:scale>
          <a:sx n="74" d="100"/>
          <a:sy n="74" d="100"/>
        </p:scale>
        <p:origin x="-101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65E86-56FE-4DAD-B003-F7AFC3BFB4F9}" type="datetimeFigureOut">
              <a:rPr lang="pt-BR" smtClean="0"/>
              <a:t>27/03/2015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F8D8C-140C-448E-95AD-99D97AB01E9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59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F8D8C-140C-448E-95AD-99D97AB01E9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26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A134-F1C3-464B-BF47-54DC2DE08F52}" type="datetimeFigureOut">
              <a:rPr lang="en-US" smtClean="0"/>
              <a:t>3/27/2015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7C3A134-F1C3-464B-BF47-54DC2DE08F52}" type="datetimeFigureOut">
              <a:rPr lang="en-US" smtClean="0"/>
              <a:t>3/27/2015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3/27/2015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95600"/>
            <a:ext cx="8077200" cy="2133600"/>
          </a:xfrm>
        </p:spPr>
        <p:txBody>
          <a:bodyPr>
            <a:normAutofit/>
          </a:bodyPr>
          <a:lstStyle/>
          <a:p>
            <a:r>
              <a:rPr lang="pt-BR" sz="4400"/>
              <a:t>Data Models </a:t>
            </a:r>
            <a:r>
              <a:rPr lang="pt-BR" sz="4400" smtClean="0"/>
              <a:t>Metaprogramados</a:t>
            </a:r>
            <a:br>
              <a:rPr lang="pt-BR" sz="4400" smtClean="0"/>
            </a:br>
            <a:r>
              <a:rPr lang="pt-BR" sz="1600" smtClean="0"/>
              <a:t> </a:t>
            </a:r>
            <a:r>
              <a:rPr lang="pt-BR" sz="4400"/>
              <a:t/>
            </a:r>
            <a:br>
              <a:rPr lang="pt-BR" sz="4400"/>
            </a:br>
            <a:r>
              <a:rPr lang="pt-BR" sz="4400" smtClean="0"/>
              <a:t>                          ORM </a:t>
            </a:r>
            <a:r>
              <a:rPr lang="pt-BR" sz="4400"/>
              <a:t>e Serialização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2600" y="152400"/>
            <a:ext cx="3429000" cy="304800"/>
          </a:xfrm>
        </p:spPr>
        <p:txBody>
          <a:bodyPr/>
          <a:lstStyle/>
          <a:p>
            <a:r>
              <a:rPr lang="pt-BR" smtClean="0">
                <a:latin typeface="Consolas" panose="020B0609020204030204" pitchFamily="49" charset="0"/>
                <a:cs typeface="Consolas" panose="020B0609020204030204" pitchFamily="49" charset="0"/>
              </a:rPr>
              <a:t>using namespace moneta;</a:t>
            </a:r>
            <a:endParaRPr lang="pt-BR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33800" y="5638800"/>
            <a:ext cx="5172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i="1"/>
              <a:t>O propósito de todo </a:t>
            </a:r>
            <a:r>
              <a:rPr lang="pt-BR" sz="2000" i="1" smtClean="0"/>
              <a:t>programa é, de certa forma, transformar </a:t>
            </a:r>
            <a:r>
              <a:rPr lang="pt-BR" sz="2000" i="1"/>
              <a:t>dados de uma forma </a:t>
            </a:r>
            <a:r>
              <a:rPr lang="pt-BR" sz="2000" i="1" smtClean="0"/>
              <a:t>pra outra</a:t>
            </a:r>
            <a:endParaRPr lang="pt-BR" sz="2000" i="1"/>
          </a:p>
        </p:txBody>
      </p:sp>
    </p:spTree>
    <p:extLst>
      <p:ext uri="{BB962C8B-B14F-4D97-AF65-F5344CB8AC3E}">
        <p14:creationId xmlns:p14="http://schemas.microsoft.com/office/powerpoint/2010/main" val="104754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C++TMP: Perfeito para Libs</a:t>
            </a:r>
            <a:endParaRPr lang="pt-B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466" y="1981200"/>
            <a:ext cx="4172393" cy="12954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30" y="3978923"/>
            <a:ext cx="16002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5851562"/>
            <a:ext cx="3328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Folly (Alexandrescu)</a:t>
            </a:r>
            <a:endParaRPr lang="pt-BR" sz="2800" b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29" y="3879075"/>
            <a:ext cx="2609850" cy="179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8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Bottom Line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Template Metaprogramming compensa</a:t>
            </a:r>
          </a:p>
          <a:p>
            <a:endParaRPr lang="en-US"/>
          </a:p>
          <a:p>
            <a:r>
              <a:rPr lang="en-US" smtClean="0"/>
              <a:t>A performance adquirida vale a dor do parto</a:t>
            </a:r>
          </a:p>
          <a:p>
            <a:pPr lvl="1"/>
            <a:r>
              <a:rPr lang="en-US" smtClean="0"/>
              <a:t>Uma bateria extensa para provar isto está no TODO pendente</a:t>
            </a:r>
          </a:p>
          <a:p>
            <a:pPr lvl="1"/>
            <a:endParaRPr lang="en-US"/>
          </a:p>
          <a:p>
            <a:r>
              <a:rPr lang="en-US" smtClean="0"/>
              <a:t>Não faz sentido usar no dia-a-dia.</a:t>
            </a:r>
          </a:p>
          <a:p>
            <a:r>
              <a:rPr lang="en-US" smtClean="0"/>
              <a:t>Mas em bibliotecas, encapsulando, SIM.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20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Moneta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Serialização e ORM</a:t>
            </a:r>
            <a:endParaRPr lang="pt-BR" sz="3600"/>
          </a:p>
        </p:txBody>
      </p:sp>
    </p:spTree>
    <p:extLst>
      <p:ext uri="{BB962C8B-B14F-4D97-AF65-F5344CB8AC3E}">
        <p14:creationId xmlns:p14="http://schemas.microsoft.com/office/powerpoint/2010/main" val="338208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Moneta Planeja Ser</a:t>
            </a:r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524000"/>
            <a:ext cx="5102352" cy="510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2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Moneta é</a:t>
            </a:r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63" y="1754762"/>
            <a:ext cx="4876800" cy="48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1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Por que criar Moneta?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Dados são omnipresentes</a:t>
            </a:r>
          </a:p>
          <a:p>
            <a:pPr lvl="1"/>
            <a:r>
              <a:rPr lang="en-US" smtClean="0"/>
              <a:t>Manipular dados é a base da computação</a:t>
            </a:r>
          </a:p>
          <a:p>
            <a:endParaRPr lang="en-US" smtClean="0"/>
          </a:p>
          <a:p>
            <a:r>
              <a:rPr lang="en-US" smtClean="0"/>
              <a:t>Sempre recriando a roda por onde passava</a:t>
            </a:r>
          </a:p>
          <a:p>
            <a:pPr lvl="1"/>
            <a:r>
              <a:rPr lang="en-US" smtClean="0"/>
              <a:t>Serializers, deserializers  e CRUDs manuais</a:t>
            </a:r>
            <a:r>
              <a:rPr lang="en-US" smtClean="0"/>
              <a:t>…</a:t>
            </a:r>
          </a:p>
          <a:p>
            <a:pPr lvl="1"/>
            <a:r>
              <a:rPr lang="en-US" smtClean="0"/>
              <a:t>Aplicações de todos os tipos</a:t>
            </a:r>
            <a:endParaRPr lang="en-US" smtClean="0"/>
          </a:p>
          <a:p>
            <a:pPr lvl="2"/>
            <a:endParaRPr lang="en-US" smtClean="0"/>
          </a:p>
          <a:p>
            <a:r>
              <a:rPr lang="en-US" smtClean="0"/>
              <a:t>Facilidade </a:t>
            </a:r>
            <a:r>
              <a:rPr lang="en-US" smtClean="0"/>
              <a:t>e Simplicidade</a:t>
            </a:r>
          </a:p>
          <a:p>
            <a:pPr lvl="1"/>
            <a:r>
              <a:rPr lang="en-US" smtClean="0"/>
              <a:t>Sem poluição. Sem ruido.</a:t>
            </a:r>
          </a:p>
          <a:p>
            <a:endParaRPr lang="en-US" smtClean="0"/>
          </a:p>
          <a:p>
            <a:r>
              <a:rPr lang="en-US" smtClean="0"/>
              <a:t>Vicio </a:t>
            </a:r>
            <a:r>
              <a:rPr lang="en-US" smtClean="0"/>
              <a:t>em Performance</a:t>
            </a:r>
          </a:p>
          <a:p>
            <a:pPr lvl="1"/>
            <a:r>
              <a:rPr lang="en-US" smtClean="0"/>
              <a:t>Otimizado a nível de compilação.</a:t>
            </a:r>
          </a:p>
        </p:txBody>
      </p:sp>
    </p:spTree>
    <p:extLst>
      <p:ext uri="{BB962C8B-B14F-4D97-AF65-F5344CB8AC3E}">
        <p14:creationId xmlns:p14="http://schemas.microsoft.com/office/powerpoint/2010/main" val="291415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Histórico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Última rewrite do projeto começado em 2005</a:t>
            </a:r>
          </a:p>
          <a:p>
            <a:pPr lvl="1"/>
            <a:r>
              <a:rPr lang="en-US" smtClean="0"/>
              <a:t>“Merge” conceitual de várias </a:t>
            </a:r>
            <a:r>
              <a:rPr lang="en-US"/>
              <a:t>bibliotecas intermediárias no </a:t>
            </a:r>
            <a:r>
              <a:rPr lang="en-US" smtClean="0"/>
              <a:t>meio</a:t>
            </a:r>
          </a:p>
          <a:p>
            <a:pPr lvl="1"/>
            <a:r>
              <a:rPr lang="en-US" smtClean="0"/>
              <a:t>Rescrito pelo menos duas vezes</a:t>
            </a:r>
          </a:p>
          <a:p>
            <a:pPr marL="457200" lvl="1" indent="0">
              <a:buNone/>
            </a:pPr>
            <a:endParaRPr lang="en-US" smtClean="0"/>
          </a:p>
          <a:p>
            <a:r>
              <a:rPr lang="en-US"/>
              <a:t>Nunca foi um projeto “principal”</a:t>
            </a:r>
          </a:p>
          <a:p>
            <a:pPr lvl="1"/>
            <a:r>
              <a:rPr lang="en-US"/>
              <a:t>Sempre coadjuvante, sempre secundário</a:t>
            </a:r>
          </a:p>
          <a:p>
            <a:endParaRPr lang="en-US"/>
          </a:p>
          <a:p>
            <a:r>
              <a:rPr lang="en-US"/>
              <a:t>Intencionado como um projeto Open Source</a:t>
            </a:r>
          </a:p>
          <a:p>
            <a:pPr lvl="1"/>
            <a:r>
              <a:rPr lang="en-US"/>
              <a:t>Meu único projeto OSS. Não sou muito fã.</a:t>
            </a:r>
          </a:p>
          <a:p>
            <a:endParaRPr lang="en-US" smtClean="0"/>
          </a:p>
          <a:p>
            <a:r>
              <a:rPr lang="en-US" smtClean="0"/>
              <a:t>Inicialmente era para EBML</a:t>
            </a:r>
            <a:endParaRPr lang="en-US" smtClean="0"/>
          </a:p>
          <a:p>
            <a:pPr lvl="1"/>
            <a:endParaRPr lang="en-US"/>
          </a:p>
          <a:p>
            <a:pPr marL="457200" lvl="1" indent="0">
              <a:buNone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888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Objetivos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Simplicidade de Uso</a:t>
            </a:r>
          </a:p>
          <a:p>
            <a:endParaRPr lang="en-US" smtClean="0"/>
          </a:p>
          <a:p>
            <a:r>
              <a:rPr lang="en-US" smtClean="0"/>
              <a:t>Eficiência total</a:t>
            </a:r>
          </a:p>
          <a:p>
            <a:pPr lvl="1"/>
            <a:r>
              <a:rPr lang="en-US" smtClean="0"/>
              <a:t>Metaprogramação agressiva</a:t>
            </a:r>
          </a:p>
          <a:p>
            <a:pPr lvl="1"/>
            <a:r>
              <a:rPr lang="en-US" smtClean="0"/>
              <a:t>Tudo o que puder ser calculado em compile time devera ser calculado em compile time</a:t>
            </a:r>
          </a:p>
          <a:p>
            <a:pPr lvl="2"/>
            <a:r>
              <a:rPr lang="en-US" smtClean="0"/>
              <a:t>O que não puder, precisa ser otimizado em RT.</a:t>
            </a:r>
          </a:p>
          <a:p>
            <a:pPr lvl="2"/>
            <a:endParaRPr lang="en-US" smtClean="0"/>
          </a:p>
          <a:p>
            <a:r>
              <a:rPr lang="en-US" smtClean="0"/>
              <a:t>Tamanho mínimo</a:t>
            </a:r>
          </a:p>
          <a:p>
            <a:pPr lvl="1"/>
            <a:r>
              <a:rPr lang="en-US" smtClean="0"/>
              <a:t>Pay for what you use</a:t>
            </a:r>
          </a:p>
          <a:p>
            <a:endParaRPr lang="en-US" smtClean="0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29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Moneta - Componentes</a:t>
            </a:r>
            <a:endParaRPr lang="pt-BR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72" y="1774825"/>
            <a:ext cx="4533455" cy="4625975"/>
          </a:xfrm>
        </p:spPr>
      </p:pic>
    </p:spTree>
    <p:extLst>
      <p:ext uri="{BB962C8B-B14F-4D97-AF65-F5344CB8AC3E}">
        <p14:creationId xmlns:p14="http://schemas.microsoft.com/office/powerpoint/2010/main" val="53875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Moneta - Componentes</a:t>
            </a:r>
            <a:endParaRPr lang="pt-BR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2000" size="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72" y="1774825"/>
            <a:ext cx="4533455" cy="4625975"/>
          </a:xfrm>
        </p:spPr>
      </p:pic>
      <p:sp>
        <p:nvSpPr>
          <p:cNvPr id="5" name="Oval 4"/>
          <p:cNvSpPr/>
          <p:nvPr/>
        </p:nvSpPr>
        <p:spPr>
          <a:xfrm>
            <a:off x="3197352" y="3810000"/>
            <a:ext cx="2587752" cy="25908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(Minimal)Reflection</a:t>
            </a:r>
            <a:endParaRPr lang="pt-BR" sz="2800"/>
          </a:p>
        </p:txBody>
      </p:sp>
      <p:sp>
        <p:nvSpPr>
          <p:cNvPr id="6" name="Oval 5"/>
          <p:cNvSpPr/>
          <p:nvPr/>
        </p:nvSpPr>
        <p:spPr>
          <a:xfrm>
            <a:off x="5785104" y="1905000"/>
            <a:ext cx="2587752" cy="25908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ORM</a:t>
            </a:r>
          </a:p>
          <a:p>
            <a:pPr algn="ctr"/>
            <a:r>
              <a:rPr lang="en-US" sz="24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(Relational)</a:t>
            </a:r>
            <a:endParaRPr lang="pt-BR" sz="40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609600" y="1905000"/>
            <a:ext cx="2587752" cy="25908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Serial</a:t>
            </a:r>
          </a:p>
          <a:p>
            <a:pPr algn="ctr"/>
            <a:r>
              <a:rPr lang="en-US" sz="28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(CODECS)</a:t>
            </a:r>
            <a:endParaRPr lang="en-US" sz="4000" b="1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13" name="Elbow Connector 12"/>
          <p:cNvCxnSpPr>
            <a:stCxn id="7" idx="4"/>
            <a:endCxn id="5" idx="2"/>
          </p:cNvCxnSpPr>
          <p:nvPr/>
        </p:nvCxnSpPr>
        <p:spPr>
          <a:xfrm rot="16200000" flipH="1">
            <a:off x="2245614" y="4153662"/>
            <a:ext cx="609600" cy="1293876"/>
          </a:xfrm>
          <a:prstGeom prst="bentConnector2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6"/>
            <a:endCxn id="6" idx="4"/>
          </p:cNvCxnSpPr>
          <p:nvPr/>
        </p:nvCxnSpPr>
        <p:spPr>
          <a:xfrm flipV="1">
            <a:off x="5785104" y="4495800"/>
            <a:ext cx="1293876" cy="609600"/>
          </a:xfrm>
          <a:prstGeom prst="bentConnector2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91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smtClean="0"/>
              <a:t>Calibremos…</a:t>
            </a:r>
            <a:endParaRPr lang="pt-BR" altLang="pt-BR" smtClean="0"/>
          </a:p>
        </p:txBody>
      </p:sp>
      <p:pic>
        <p:nvPicPr>
          <p:cNvPr id="4099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7813" y="1865313"/>
            <a:ext cx="6048375" cy="4535487"/>
          </a:xfrm>
        </p:spPr>
      </p:pic>
    </p:spTree>
    <p:extLst>
      <p:ext uri="{BB962C8B-B14F-4D97-AF65-F5344CB8AC3E}">
        <p14:creationId xmlns:p14="http://schemas.microsoft.com/office/powerpoint/2010/main" val="305794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(Minimal)</a:t>
            </a:r>
            <a:br>
              <a:rPr lang="en-US" smtClean="0"/>
            </a:br>
            <a:r>
              <a:rPr lang="en-US" smtClean="0"/>
              <a:t>Reflection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8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Estratégia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Armazenamos informações sobre os membros das Entidades</a:t>
            </a:r>
          </a:p>
          <a:p>
            <a:endParaRPr lang="en-US" smtClean="0"/>
          </a:p>
          <a:p>
            <a:r>
              <a:rPr lang="en-US" smtClean="0"/>
              <a:t>Entidade seria a classe “anotada”</a:t>
            </a:r>
          </a:p>
          <a:p>
            <a:endParaRPr lang="en-US" smtClean="0"/>
          </a:p>
          <a:p>
            <a:r>
              <a:rPr lang="pt-BR" smtClean="0"/>
              <a:t>Os </a:t>
            </a:r>
            <a:r>
              <a:rPr lang="pt-BR"/>
              <a:t>traits das entidades são a base para os algoritmos eficientes metaprogramados</a:t>
            </a:r>
          </a:p>
          <a:p>
            <a:pPr lvl="1"/>
            <a:r>
              <a:rPr lang="en-US" smtClean="0"/>
              <a:t>Decisões são feitas em compile-time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326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Estratégia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/>
              <a:t>Muito será decidido em compile-time</a:t>
            </a:r>
          </a:p>
          <a:p>
            <a:pPr lvl="1"/>
            <a:endParaRPr lang="pt-BR"/>
          </a:p>
          <a:p>
            <a:r>
              <a:rPr lang="pt-BR" smtClean="0"/>
              <a:t>Branches </a:t>
            </a:r>
            <a:r>
              <a:rPr lang="pt-BR"/>
              <a:t>são eliminados</a:t>
            </a:r>
          </a:p>
          <a:p>
            <a:pPr lvl="1"/>
            <a:r>
              <a:rPr lang="pt-BR" smtClean="0"/>
              <a:t>Runtime </a:t>
            </a:r>
            <a:r>
              <a:rPr lang="pt-BR"/>
              <a:t>conditionals são eliminados</a:t>
            </a:r>
          </a:p>
          <a:p>
            <a:endParaRPr lang="pt-BR" smtClean="0"/>
          </a:p>
          <a:p>
            <a:r>
              <a:rPr lang="en-US" smtClean="0"/>
              <a:t>Pode gerar código grande, mas</a:t>
            </a:r>
            <a:r>
              <a:rPr lang="en-US" smtClean="0">
                <a:solidFill>
                  <a:srgbClr val="C00000"/>
                </a:solidFill>
              </a:rPr>
              <a:t> </a:t>
            </a:r>
            <a:r>
              <a:rPr lang="en-US" b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somente se</a:t>
            </a:r>
            <a:r>
              <a:rPr lang="en-US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mtClean="0"/>
              <a:t>não tomar cuidado</a:t>
            </a:r>
            <a:endParaRPr lang="pt-BR"/>
          </a:p>
          <a:p>
            <a:pPr lvl="1"/>
            <a:r>
              <a:rPr lang="pt-BR" smtClean="0"/>
              <a:t>Cuidados </a:t>
            </a:r>
            <a:r>
              <a:rPr lang="pt-BR"/>
              <a:t>com o tamanho devem ser tomados</a:t>
            </a:r>
          </a:p>
          <a:p>
            <a:pPr lvl="1"/>
            <a:r>
              <a:rPr lang="pt-BR" smtClean="0"/>
              <a:t>Brincar </a:t>
            </a:r>
            <a:r>
              <a:rPr lang="pt-BR"/>
              <a:t>com flags </a:t>
            </a:r>
            <a:r>
              <a:rPr lang="pt-BR"/>
              <a:t>do </a:t>
            </a:r>
            <a:r>
              <a:rPr lang="pt-BR" smtClean="0"/>
              <a:t>compilador pode ajudar também</a:t>
            </a:r>
            <a:endParaRPr lang="pt-BR"/>
          </a:p>
          <a:p>
            <a:pPr lvl="1"/>
            <a:r>
              <a:rPr lang="pt-BR" smtClean="0"/>
              <a:t>PGO </a:t>
            </a:r>
            <a:r>
              <a:rPr lang="pt-BR"/>
              <a:t>pode </a:t>
            </a:r>
            <a:r>
              <a:rPr lang="pt-BR" smtClean="0"/>
              <a:t>ajudar</a:t>
            </a:r>
          </a:p>
          <a:p>
            <a:pPr lvl="1"/>
            <a:endParaRPr lang="pt-BR" smtClean="0"/>
          </a:p>
          <a:p>
            <a:r>
              <a:rPr lang="en-US" smtClean="0"/>
              <a:t>TODO: Benchmark the sh** out of it!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80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Codecs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i="1" smtClean="0"/>
              <a:t>“Creating the base library was </a:t>
            </a:r>
            <a:r>
              <a:rPr lang="en-US" i="1"/>
              <a:t>the </a:t>
            </a:r>
            <a:r>
              <a:rPr lang="en-US" i="1" smtClean="0"/>
              <a:t>annoying part,</a:t>
            </a:r>
          </a:p>
          <a:p>
            <a:pPr algn="r"/>
            <a:r>
              <a:rPr lang="en-US" i="1" smtClean="0"/>
              <a:t>now </a:t>
            </a:r>
            <a:r>
              <a:rPr lang="en-US" i="1"/>
              <a:t>it's time to get productive </a:t>
            </a:r>
            <a:r>
              <a:rPr lang="en-US" i="1"/>
              <a:t>with </a:t>
            </a:r>
            <a:r>
              <a:rPr lang="en-US" i="1" smtClean="0"/>
              <a:t>codecs”</a:t>
            </a:r>
            <a:endParaRPr lang="pt-BR" i="1"/>
          </a:p>
        </p:txBody>
      </p:sp>
    </p:spTree>
    <p:extLst>
      <p:ext uri="{BB962C8B-B14F-4D97-AF65-F5344CB8AC3E}">
        <p14:creationId xmlns:p14="http://schemas.microsoft.com/office/powerpoint/2010/main" val="12759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Codecs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Serialização é baseada em codecs</a:t>
            </a:r>
            <a:endParaRPr lang="pt-BR" smtClean="0"/>
          </a:p>
          <a:p>
            <a:pPr lvl="1"/>
            <a:r>
              <a:rPr lang="en-US" smtClean="0"/>
              <a:t>CODEC (Coder / Decoder)</a:t>
            </a:r>
          </a:p>
          <a:p>
            <a:pPr lvl="2"/>
            <a:r>
              <a:rPr lang="en-US" smtClean="0"/>
              <a:t>XML</a:t>
            </a:r>
          </a:p>
          <a:p>
            <a:pPr lvl="2"/>
            <a:r>
              <a:rPr lang="en-US" smtClean="0"/>
              <a:t>JSON</a:t>
            </a:r>
          </a:p>
          <a:p>
            <a:pPr lvl="2"/>
            <a:r>
              <a:rPr lang="en-US" smtClean="0"/>
              <a:t>Thrift</a:t>
            </a:r>
          </a:p>
          <a:p>
            <a:pPr lvl="2"/>
            <a:r>
              <a:rPr lang="en-US" smtClean="0"/>
              <a:t>MsgPack</a:t>
            </a:r>
            <a:endParaRPr lang="en-US" smtClean="0"/>
          </a:p>
          <a:p>
            <a:pPr lvl="2"/>
            <a:r>
              <a:rPr lang="en-US" smtClean="0"/>
              <a:t>ProtoBuf</a:t>
            </a:r>
          </a:p>
          <a:p>
            <a:pPr lvl="2"/>
            <a:r>
              <a:rPr lang="en-US" smtClean="0"/>
              <a:t>INI</a:t>
            </a:r>
          </a:p>
          <a:p>
            <a:pPr lvl="2"/>
            <a:r>
              <a:rPr lang="en-US" smtClean="0"/>
              <a:t>Windows Registry</a:t>
            </a:r>
          </a:p>
          <a:p>
            <a:pPr lvl="2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8470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Talk is cheap…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me da codez</a:t>
            </a:r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971800"/>
            <a:ext cx="60960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7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Entidade Exemplo: Person</a:t>
            </a:r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1752600" y="2286000"/>
            <a:ext cx="62113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struct</a:t>
            </a:r>
            <a:r>
              <a:rPr lang="pt-BR" sz="36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36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pt-BR" sz="36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{</a:t>
            </a:r>
          </a:p>
          <a:p>
            <a:r>
              <a:rPr lang="pt-BR" sz="36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	int</a:t>
            </a:r>
            <a:r>
              <a:rPr lang="pt-BR" sz="36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3600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pt-BR" sz="36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pt-BR" sz="36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std</a:t>
            </a:r>
            <a:r>
              <a:rPr lang="pt-BR" sz="36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3600" i="1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pt-BR" sz="36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3600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t-BR" sz="36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pt-BR" sz="36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	double</a:t>
            </a:r>
            <a:r>
              <a:rPr lang="pt-BR" sz="36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3600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Height</a:t>
            </a:r>
            <a:r>
              <a:rPr lang="pt-BR" sz="36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pt-BR" sz="36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	int </a:t>
            </a:r>
            <a:r>
              <a:rPr lang="pt-BR" sz="3600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Ratings</a:t>
            </a:r>
            <a:r>
              <a:rPr lang="pt-BR" sz="36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pt-BR" sz="36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};</a:t>
            </a:r>
            <a:endParaRPr lang="pt-BR" sz="36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0115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Description</a:t>
            </a:r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502920" y="1905000"/>
            <a:ext cx="81773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smtClean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MONETA_DESCRIBE_ENTITY</a:t>
            </a:r>
            <a:r>
              <a:rPr lang="pt-BR" sz="4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</a:p>
          <a:p>
            <a:r>
              <a:rPr lang="pt-BR" sz="40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Person</a:t>
            </a:r>
            <a:r>
              <a:rPr lang="pt-BR" sz="4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</a:t>
            </a:r>
            <a:endParaRPr lang="pt-BR" sz="40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4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((</a:t>
            </a:r>
            <a:r>
              <a:rPr lang="pt-BR" sz="40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t-BR" sz="4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        </a:t>
            </a:r>
            <a:r>
              <a:rPr lang="pt-BR" sz="4000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pt-BR" sz="4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))</a:t>
            </a:r>
            <a:endParaRPr lang="pt-BR" sz="40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4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((</a:t>
            </a:r>
            <a:r>
              <a:rPr lang="pt-BR" sz="40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pt-BR" sz="4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4000" i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pt-BR" sz="4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4000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Name   </a:t>
            </a:r>
            <a:r>
              <a:rPr lang="pt-BR" sz="4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</a:t>
            </a:r>
            <a:endParaRPr lang="pt-BR" sz="40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4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((</a:t>
            </a:r>
            <a:r>
              <a:rPr lang="pt-BR" sz="40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pt-BR" sz="4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     </a:t>
            </a:r>
            <a:r>
              <a:rPr lang="pt-BR" sz="4000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Height </a:t>
            </a:r>
            <a:r>
              <a:rPr lang="pt-BR" sz="4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</a:t>
            </a:r>
            <a:endParaRPr lang="pt-BR" sz="40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4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((</a:t>
            </a:r>
            <a:r>
              <a:rPr lang="pt-BR" sz="40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t-BR" sz="4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        </a:t>
            </a:r>
            <a:r>
              <a:rPr lang="pt-BR" sz="4000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Ratings</a:t>
            </a:r>
            <a:r>
              <a:rPr lang="pt-BR" sz="4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</a:t>
            </a:r>
            <a:endParaRPr lang="pt-BR" sz="40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4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750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SQL Description</a:t>
            </a:r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509451" y="2438400"/>
            <a:ext cx="8153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MONETA_DESCRIBE_SQL_ENTITY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</a:p>
          <a:p>
            <a:r>
              <a:rPr lang="pt-BR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Person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PERSON,</a:t>
            </a:r>
          </a:p>
          <a:p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((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        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     PERSON_ID     ))</a:t>
            </a:r>
          </a:p>
          <a:p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((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 i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   PERSON_NAME   ))</a:t>
            </a:r>
          </a:p>
          <a:p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((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     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Height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 PERSON_HEIGHT ))</a:t>
            </a:r>
          </a:p>
          <a:p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((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        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Ratings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PERSON_RATINGS))</a:t>
            </a:r>
          </a:p>
          <a:p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MONETA_DECLARE_PRIMARY_KEY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112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Encode XML</a:t>
            </a:r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304800" y="1828800"/>
            <a:ext cx="85104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#include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&lt;moneta/codec/xml.hxx&gt;</a:t>
            </a:r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endParaRPr lang="en-US" sz="2400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moneta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make_entity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123;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pt-BR" sz="24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"John Smith"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Height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2.00;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Ratings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3;</a:t>
            </a:r>
          </a:p>
          <a:p>
            <a:endParaRPr lang="en-US" sz="2400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using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namespace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moneta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codec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en-US" sz="24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24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2400" b="1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result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en-US" sz="2400" smtClean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encode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xml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</a:t>
            </a:r>
            <a:r>
              <a:rPr lang="en-US" sz="2400" b="1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std::cout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en-US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500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Metaprogramming</a:t>
            </a:r>
            <a:endParaRPr lang="pt-B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0"/>
            <a:ext cx="7315200" cy="5486400"/>
          </a:xfrm>
        </p:spPr>
      </p:pic>
    </p:spTree>
    <p:extLst>
      <p:ext uri="{BB962C8B-B14F-4D97-AF65-F5344CB8AC3E}">
        <p14:creationId xmlns:p14="http://schemas.microsoft.com/office/powerpoint/2010/main" val="337728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Encode XML</a:t>
            </a:r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304800" y="1828800"/>
            <a:ext cx="85104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#include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&lt;moneta/codec/xml.hxx&gt;</a:t>
            </a:r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endParaRPr lang="en-US" sz="2400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moneta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make_entity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123;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pt-BR" sz="24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"John Smith"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Height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2.00;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Ratings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3;</a:t>
            </a:r>
          </a:p>
          <a:p>
            <a:endParaRPr lang="en-US" sz="2400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using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namespace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moneta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codec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en-US" sz="24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24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2400" b="1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result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en-US" sz="2400" smtClean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encode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xml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</a:t>
            </a:r>
            <a:r>
              <a:rPr lang="en-US" sz="2400" b="1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std::cout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en-US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6225" y="2057400"/>
            <a:ext cx="7467600" cy="35427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360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360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123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360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360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John Smith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360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360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2.000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360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Ratings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360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Ratings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360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pt-BR" sz="3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Codec Properties</a:t>
            </a:r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374469" y="1905000"/>
            <a:ext cx="8451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smtClean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MONETA_XML_ATTIBUTE</a:t>
            </a:r>
            <a:r>
              <a:rPr lang="pt-BR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t-BR" sz="20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pt-BR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000" smtClean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MONETA_MEMBER</a:t>
            </a:r>
            <a:r>
              <a:rPr lang="pt-BR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t-BR" sz="20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pt-BR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0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t-BR" sz="2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000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pt-BR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</a:t>
            </a:r>
            <a:endParaRPr lang="pt-BR" sz="20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4804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Codec Properties</a:t>
            </a:r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374469" y="1905000"/>
            <a:ext cx="8451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smtClean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MONETA_XML_ATTIBUTE</a:t>
            </a:r>
            <a:r>
              <a:rPr lang="pt-BR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t-BR" sz="20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pt-BR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000" smtClean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MONETA_MEMBER</a:t>
            </a:r>
            <a:r>
              <a:rPr lang="pt-BR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t-BR" sz="20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pt-BR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0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t-BR" sz="2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000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pt-BR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</a:t>
            </a:r>
            <a:endParaRPr lang="pt-BR" sz="20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6630" y="2819400"/>
            <a:ext cx="7467600" cy="3047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600" smtClean="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ID=“123”</a:t>
            </a:r>
            <a:r>
              <a:rPr lang="en-US" sz="3600" smtClean="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360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360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John Smith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360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360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2.000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360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Ratings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360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Ratings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360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pt-BR" sz="3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15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Codec Properties</a:t>
            </a:r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374469" y="1905000"/>
            <a:ext cx="8451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smtClean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MONETA_XML_ATTIBUTE</a:t>
            </a:r>
            <a:r>
              <a:rPr lang="pt-BR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t-BR" sz="20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pt-BR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000" smtClean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MONETA_MEMBER</a:t>
            </a:r>
            <a:r>
              <a:rPr lang="pt-BR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t-BR" sz="20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pt-BR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0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t-BR" sz="20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000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pt-BR" sz="20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</a:t>
            </a:r>
            <a:endParaRPr lang="pt-BR" sz="20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6630" y="2819400"/>
            <a:ext cx="7467600" cy="3047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600" smtClean="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ID=“123”</a:t>
            </a:r>
            <a:r>
              <a:rPr lang="en-US" sz="3600" smtClean="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360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360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John Smith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360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360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2.000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360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Ratings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360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Ratings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360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360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pt-BR" sz="3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279214" y="2865598"/>
            <a:ext cx="3454847" cy="762000"/>
          </a:xfrm>
          <a:prstGeom prst="ellipse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9" name="Right Arrow 8"/>
          <p:cNvSpPr/>
          <p:nvPr/>
        </p:nvSpPr>
        <p:spPr>
          <a:xfrm rot="18859011">
            <a:off x="2111799" y="3845080"/>
            <a:ext cx="744793" cy="32492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0" name="Right Arrow 9"/>
          <p:cNvSpPr/>
          <p:nvPr/>
        </p:nvSpPr>
        <p:spPr>
          <a:xfrm rot="13814627">
            <a:off x="5086230" y="3834839"/>
            <a:ext cx="744793" cy="32492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1" name="Right Arrow 10"/>
          <p:cNvSpPr/>
          <p:nvPr/>
        </p:nvSpPr>
        <p:spPr>
          <a:xfrm rot="15929693">
            <a:off x="3652567" y="3992599"/>
            <a:ext cx="746002" cy="32492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2" name="Right Arrow 11"/>
          <p:cNvSpPr/>
          <p:nvPr/>
        </p:nvSpPr>
        <p:spPr>
          <a:xfrm rot="2790601">
            <a:off x="2109941" y="2282344"/>
            <a:ext cx="744793" cy="32599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3" name="Right Arrow 12"/>
          <p:cNvSpPr/>
          <p:nvPr/>
        </p:nvSpPr>
        <p:spPr>
          <a:xfrm rot="7305691">
            <a:off x="5013322" y="2344488"/>
            <a:ext cx="744793" cy="32599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4" name="Right Arrow 13"/>
          <p:cNvSpPr/>
          <p:nvPr/>
        </p:nvSpPr>
        <p:spPr>
          <a:xfrm rot="5714703">
            <a:off x="3653171" y="2128226"/>
            <a:ext cx="744793" cy="32492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750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Encode Shell</a:t>
            </a:r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304800" y="18288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#include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&lt;moneta/codec/shell.hxx&gt;</a:t>
            </a:r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endParaRPr lang="en-US" sz="2400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moneta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make_entity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123;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pt-BR" sz="24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"John Smith"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Height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2.00;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Ratings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3;</a:t>
            </a:r>
          </a:p>
          <a:p>
            <a:endParaRPr lang="en-US" sz="2400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using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namespace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moneta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codec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en-US" sz="24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24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2400" b="1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result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en-US" sz="2400" smtClean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encode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shell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</a:t>
            </a:r>
            <a:r>
              <a:rPr lang="en-US" sz="2400" b="1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std::cout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en-US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5083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Encode Shell</a:t>
            </a:r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304800" y="1828800"/>
            <a:ext cx="85104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#include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&lt;moneta/codec/xml.hxx&gt;</a:t>
            </a:r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endParaRPr lang="en-US" sz="2400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moneta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make_entity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123;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pt-BR" sz="24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"John Smith"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Height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2.00;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Ratings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3;</a:t>
            </a:r>
          </a:p>
          <a:p>
            <a:endParaRPr lang="en-US" sz="2400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using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namespace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moneta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codec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en-US" sz="24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24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2400" b="1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result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en-US" sz="2400" smtClean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encode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xml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</a:t>
            </a:r>
            <a:r>
              <a:rPr lang="en-US" sz="2400" b="1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std::cout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en-US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6225" y="2057400"/>
            <a:ext cx="7467600" cy="35427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3600" smtClean="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 </a:t>
            </a:r>
            <a:r>
              <a:rPr lang="en-US" sz="3600" smtClean="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</a:p>
          <a:p>
            <a:pPr lvl="0"/>
            <a:r>
              <a:rPr lang="en-US" sz="360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600" smtClean="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sz="3600" smtClean="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360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123</a:t>
            </a:r>
            <a:endParaRPr lang="en-US" sz="3600">
              <a:solidFill>
                <a:srgbClr val="A657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sz="3600" smtClean="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600" smtClean="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3600" smtClean="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=“</a:t>
            </a:r>
            <a:r>
              <a:rPr lang="en-US" sz="360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John Smith</a:t>
            </a:r>
            <a:r>
              <a:rPr lang="en-US" sz="3600" smtClean="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endParaRPr lang="en-US" sz="3600" smtClean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-US" sz="3600" smtClean="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600" smtClean="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sz="3600" smtClean="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=“</a:t>
            </a:r>
            <a:r>
              <a:rPr lang="en-US" sz="360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2.000</a:t>
            </a:r>
            <a:r>
              <a:rPr lang="en-US" sz="3600" smtClean="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	</a:t>
            </a:r>
            <a:r>
              <a:rPr lang="en-US" sz="3600" smtClean="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Ratings</a:t>
            </a:r>
            <a:r>
              <a:rPr lang="en-US" sz="3600" smtClean="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360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</a:p>
          <a:p>
            <a:pPr lvl="0"/>
            <a:r>
              <a:rPr lang="en-US" sz="3600" smtClean="0">
                <a:solidFill>
                  <a:srgbClr val="A657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pt-BR" sz="36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Encode Rawbin</a:t>
            </a:r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152400" y="1828800"/>
            <a:ext cx="8839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#include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&lt;moneta/codec/rawbin.hxx&gt;</a:t>
            </a:r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endParaRPr lang="en-US" sz="2400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moneta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make_entity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123;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pt-BR" sz="24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"John Smith"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Height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2.00;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Ratings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3;</a:t>
            </a:r>
          </a:p>
          <a:p>
            <a:endParaRPr lang="en-US" sz="2400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using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namespace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moneta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codec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en-US" sz="24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24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2400" b="1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result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en-US" sz="2400" smtClean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encode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rawbin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</a:t>
            </a:r>
            <a:r>
              <a:rPr lang="en-US" sz="2400" b="1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std::cout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en-US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848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Encode Rawbin</a:t>
            </a:r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304800" y="1828800"/>
            <a:ext cx="85104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#include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&lt;moneta/codec/xml.hxx&gt;</a:t>
            </a:r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endParaRPr lang="en-US" sz="2400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moneta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make_entity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123;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pt-BR" sz="240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"John Smith"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Height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2.00;</a:t>
            </a:r>
          </a:p>
          <a:p>
            <a:r>
              <a:rPr lang="pt-BR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Ratings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3;</a:t>
            </a:r>
          </a:p>
          <a:p>
            <a:endParaRPr lang="en-US" sz="2400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using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namespace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moneta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codec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en-US" sz="24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24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2400" b="1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result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en-US" sz="2400" smtClean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encode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xml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</a:t>
            </a:r>
            <a:r>
              <a:rPr lang="en-US" sz="2400" b="1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std::cout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en-US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john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6225" y="2057400"/>
            <a:ext cx="7467600" cy="35427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3600" smtClean="0">
                <a:solidFill>
                  <a:srgbClr val="5F503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7b 00 00 00 0e ‘J’ ‘o’ ‘h’ …</a:t>
            </a:r>
          </a:p>
        </p:txBody>
      </p:sp>
    </p:spTree>
    <p:extLst>
      <p:ext uri="{BB962C8B-B14F-4D97-AF65-F5344CB8AC3E}">
        <p14:creationId xmlns:p14="http://schemas.microsoft.com/office/powerpoint/2010/main" val="44519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Decoders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Para decodificar precisamos de um grupo de possíveis candidatos</a:t>
            </a:r>
          </a:p>
          <a:p>
            <a:endParaRPr lang="en-US" smtClean="0"/>
          </a:p>
          <a:p>
            <a:r>
              <a:rPr lang="en-US" smtClean="0"/>
              <a:t>Quanto mais específico o grupo, melhor</a:t>
            </a:r>
          </a:p>
          <a:p>
            <a:endParaRPr lang="en-US"/>
          </a:p>
          <a:p>
            <a:pPr marL="118872" indent="0">
              <a:buNone/>
            </a:pPr>
            <a:r>
              <a:rPr lang="pt-BR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   moneta</a:t>
            </a:r>
            <a:r>
              <a:rPr lang="pt-BR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entity_group&lt;</a:t>
            </a:r>
          </a:p>
          <a:p>
            <a:pPr marL="118872" indent="0">
              <a:buNone/>
            </a:pPr>
            <a:r>
              <a:rPr lang="en-US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      ...</a:t>
            </a:r>
            <a:endParaRPr lang="pt-BR" smtClean="0">
              <a:solidFill>
                <a:srgbClr val="216F85"/>
              </a:solidFill>
              <a:highlight>
                <a:srgbClr val="FFFFFF"/>
              </a:highlight>
              <a:latin typeface="Consolas"/>
            </a:endParaRPr>
          </a:p>
          <a:p>
            <a:pPr marL="118872" indent="0">
              <a:buNone/>
            </a:pPr>
            <a:r>
              <a:rPr lang="en-US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   &gt;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66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</a:t>
            </a:r>
            <a:r>
              <a:rPr lang="en-US" smtClean="0"/>
              <a:t>Decode XML</a:t>
            </a:r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762000" y="2580144"/>
            <a:ext cx="7848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typedef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moneta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codec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stateless_xml_decoder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</a:p>
          <a:p>
            <a:r>
              <a:rPr lang="en-US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entity_group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en-US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Cat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type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decoder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entity_visitor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 b="1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visitor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result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decoder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()(</a:t>
            </a:r>
            <a:r>
              <a:rPr lang="pt-BR" sz="2400" smtClean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begin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400" smtClean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end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visitor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312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C++ Template Metaprogramming</a:t>
            </a:r>
            <a:endParaRPr lang="pt-BR" altLang="pt-BR" smtClean="0"/>
          </a:p>
        </p:txBody>
      </p:sp>
      <p:pic>
        <p:nvPicPr>
          <p:cNvPr id="2457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" y="1484313"/>
            <a:ext cx="8928100" cy="4300537"/>
          </a:xfrm>
        </p:spPr>
      </p:pic>
    </p:spTree>
    <p:extLst>
      <p:ext uri="{BB962C8B-B14F-4D97-AF65-F5344CB8AC3E}">
        <p14:creationId xmlns:p14="http://schemas.microsoft.com/office/powerpoint/2010/main" val="415995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Visitor</a:t>
            </a:r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76200" y="1800285"/>
            <a:ext cx="9448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struct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entity_visitor 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</a:t>
            </a:r>
          </a:p>
          <a:p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pt-BR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boost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static_visitor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 {</a:t>
            </a:r>
          </a:p>
          <a:p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24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	void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operator()(</a:t>
            </a:r>
            <a:r>
              <a:rPr lang="en-US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 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 </a:t>
            </a:r>
            <a:r>
              <a:rPr lang="en-US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{</a:t>
            </a:r>
          </a:p>
          <a:p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}</a:t>
            </a:r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24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	void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operator()(</a:t>
            </a:r>
            <a:r>
              <a:rPr lang="en-US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Cat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 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cat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 </a:t>
            </a:r>
            <a:r>
              <a:rPr lang="en-US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{</a:t>
            </a:r>
          </a:p>
          <a:p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}</a:t>
            </a:r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en-US" sz="24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	void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operator()(</a:t>
            </a:r>
            <a:r>
              <a:rPr lang="en-US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Address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 </a:t>
            </a:r>
            <a:r>
              <a:rPr lang="en-US" sz="2400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address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 </a:t>
            </a:r>
            <a:r>
              <a:rPr lang="en-US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{</a:t>
            </a:r>
          </a:p>
          <a:p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}</a:t>
            </a:r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5965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</a:t>
            </a:r>
            <a:r>
              <a:rPr lang="en-US" smtClean="0"/>
              <a:t>Decode XML (variant)</a:t>
            </a:r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762000" y="2580144"/>
            <a:ext cx="7848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typedef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moneta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codec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stateless_xml_decoder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</a:p>
          <a:p>
            <a:r>
              <a:rPr lang="en-US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entity_group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en-US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Cat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type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decoder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decoder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variant_type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variant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pt-BR" sz="24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result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pt-BR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decoder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()(</a:t>
            </a:r>
            <a:r>
              <a:rPr lang="pt-BR" sz="2400" smtClean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begin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400" smtClean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end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variant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2457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</a:t>
            </a:r>
            <a:r>
              <a:rPr lang="en-US" smtClean="0"/>
              <a:t>Decode XML (variant)</a:t>
            </a:r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762000" y="2580144"/>
            <a:ext cx="7848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typedef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moneta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codec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stateless_xml_decoder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</a:p>
          <a:p>
            <a:r>
              <a:rPr lang="en-US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entity_group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Person</a:t>
            </a:r>
            <a:r>
              <a:rPr lang="en-US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en-US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Cat</a:t>
            </a:r>
            <a:r>
              <a:rPr lang="en-US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</a:t>
            </a:r>
            <a:endParaRPr lang="en-US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type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decoder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decoder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variant_type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variant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pt-BR" sz="24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result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pt-BR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decoder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()(</a:t>
            </a:r>
            <a:r>
              <a:rPr lang="pt-BR" sz="2400" smtClean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begin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400" smtClean="0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end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variant</a:t>
            </a:r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  <p:sp>
        <p:nvSpPr>
          <p:cNvPr id="5" name="Right Arrow 4"/>
          <p:cNvSpPr/>
          <p:nvPr/>
        </p:nvSpPr>
        <p:spPr>
          <a:xfrm rot="8048618">
            <a:off x="5205872" y="3098009"/>
            <a:ext cx="192953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ounded Rectangle 5"/>
          <p:cNvSpPr/>
          <p:nvPr/>
        </p:nvSpPr>
        <p:spPr>
          <a:xfrm>
            <a:off x="3685662" y="990600"/>
            <a:ext cx="5153538" cy="2001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	boost::variant&lt;</a:t>
            </a:r>
          </a:p>
          <a:p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		Person,</a:t>
            </a:r>
          </a:p>
          <a:p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		Cat,</a:t>
            </a:r>
          </a:p>
          <a:p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		Address</a:t>
            </a:r>
          </a:p>
          <a:p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	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&gt;</a:t>
            </a:r>
            <a:endParaRPr lang="pt-BR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96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Codecs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18872" indent="0" algn="ctr">
              <a:buNone/>
            </a:pPr>
            <a:endPara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18872" indent="0" algn="ctr">
              <a:buNone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18872" indent="0" algn="ctr">
              <a:buNone/>
            </a:pPr>
            <a:endPara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18872" indent="0" algn="ctr">
              <a:buNone/>
            </a:pPr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Uma </a:t>
            </a:r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só </a:t>
            </a:r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DESCRIBE_ENTITY </a:t>
            </a:r>
            <a:endParaRPr lang="en-US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  <a:p>
            <a:pPr marL="118872" indent="0" algn="ctr">
              <a:buNone/>
            </a:pPr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habilita o suporte a TODOS</a:t>
            </a:r>
          </a:p>
          <a:p>
            <a:pPr marL="118872" indent="0" algn="ctr">
              <a:buNone/>
            </a:pPr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os Codecs implementatos</a:t>
            </a:r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10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algorithms::for_each_member</a:t>
            </a:r>
            <a:endParaRPr lang="pt-BR"/>
          </a:p>
        </p:txBody>
      </p:sp>
      <p:sp>
        <p:nvSpPr>
          <p:cNvPr id="4" name="TextBox 3"/>
          <p:cNvSpPr txBox="1"/>
          <p:nvPr/>
        </p:nvSpPr>
        <p:spPr>
          <a:xfrm>
            <a:off x="1447800" y="2895600"/>
            <a:ext cx="647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moneta</a:t>
            </a:r>
            <a:r>
              <a:rPr lang="pt-BR" sz="24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 b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algorithm</a:t>
            </a:r>
            <a:r>
              <a:rPr lang="pt-BR" sz="24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 b="1">
                <a:solidFill>
                  <a:srgbClr val="880000"/>
                </a:solidFill>
                <a:highlight>
                  <a:srgbClr val="FFFFFF"/>
                </a:highlight>
                <a:latin typeface="Consolas"/>
              </a:rPr>
              <a:t>for_each_member</a:t>
            </a:r>
            <a:r>
              <a:rPr lang="pt-BR" sz="2400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</a:p>
          <a:p>
            <a:r>
              <a:rPr lang="pt-BR" sz="24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</a:t>
            </a:r>
            <a:r>
              <a:rPr lang="pt-BR" sz="2400" b="1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entity</a:t>
            </a:r>
            <a:r>
              <a:rPr lang="pt-BR" sz="2400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</a:t>
            </a:r>
          </a:p>
          <a:p>
            <a:r>
              <a:rPr lang="pt-BR" sz="24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</a:t>
            </a:r>
            <a:r>
              <a:rPr lang="pt-BR" sz="2400" b="1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functor</a:t>
            </a:r>
            <a:r>
              <a:rPr lang="pt-BR" sz="2400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</a:t>
            </a:r>
          </a:p>
          <a:p>
            <a:r>
              <a:rPr lang="pt-BR" sz="2400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  <a:endParaRPr lang="pt-BR" sz="2400" b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660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algorithms::traverse</a:t>
            </a:r>
            <a:endParaRPr lang="pt-BR"/>
          </a:p>
        </p:txBody>
      </p:sp>
      <p:sp>
        <p:nvSpPr>
          <p:cNvPr id="4" name="TextBox 3"/>
          <p:cNvSpPr txBox="1"/>
          <p:nvPr/>
        </p:nvSpPr>
        <p:spPr>
          <a:xfrm>
            <a:off x="1905000" y="1905000"/>
            <a:ext cx="5334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typedef</a:t>
            </a:r>
            <a:r>
              <a:rPr lang="pt-BR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b="1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moneta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b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algorithm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b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traverse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</a:p>
          <a:p>
            <a:r>
              <a:rPr lang="pt-BR" b="1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start_actions</a:t>
            </a:r>
            <a:r>
              <a:rPr lang="pt-BR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&lt;...&gt;,</a:t>
            </a:r>
            <a:endParaRPr lang="pt-BR" b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b="1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enter_actions</a:t>
            </a:r>
            <a:r>
              <a:rPr lang="pt-BR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...</a:t>
            </a:r>
            <a:r>
              <a:rPr lang="pt-BR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&gt;,</a:t>
            </a:r>
          </a:p>
          <a:p>
            <a:r>
              <a:rPr lang="pt-BR" b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</a:t>
            </a:r>
            <a:r>
              <a:rPr lang="pt-BR" b="1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present_member_actions</a:t>
            </a:r>
            <a:r>
              <a:rPr lang="pt-BR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...</a:t>
            </a:r>
            <a:r>
              <a:rPr lang="pt-BR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&gt;,</a:t>
            </a:r>
            <a:endParaRPr lang="pt-BR" b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b="1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member_actions</a:t>
            </a:r>
            <a:r>
              <a:rPr lang="pt-BR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...</a:t>
            </a:r>
            <a:r>
              <a:rPr lang="pt-BR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&gt;,</a:t>
            </a:r>
            <a:endParaRPr lang="pt-BR" b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b="1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leave_actions</a:t>
            </a:r>
            <a:r>
              <a:rPr lang="pt-BR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...</a:t>
            </a:r>
            <a:r>
              <a:rPr lang="pt-BR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&gt;,</a:t>
            </a:r>
          </a:p>
          <a:p>
            <a:r>
              <a:rPr lang="pt-BR" b="1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enter_container_actions</a:t>
            </a:r>
            <a:r>
              <a:rPr lang="pt-BR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...</a:t>
            </a:r>
            <a:r>
              <a:rPr lang="pt-BR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&gt;,</a:t>
            </a:r>
            <a:endParaRPr lang="pt-BR" b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b="1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container_item_actions</a:t>
            </a:r>
            <a:r>
              <a:rPr lang="pt-BR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...</a:t>
            </a:r>
            <a:r>
              <a:rPr lang="pt-BR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&gt;,</a:t>
            </a:r>
            <a:endParaRPr lang="pt-BR" b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b="1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leave_container_actions</a:t>
            </a:r>
            <a:r>
              <a:rPr lang="pt-BR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...</a:t>
            </a:r>
            <a:r>
              <a:rPr lang="pt-BR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&gt;,</a:t>
            </a:r>
            <a:endParaRPr lang="pt-BR" b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b="1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finish_actions</a:t>
            </a:r>
            <a:r>
              <a:rPr lang="pt-BR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...</a:t>
            </a:r>
            <a:r>
              <a:rPr lang="pt-BR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</a:t>
            </a:r>
            <a:endParaRPr lang="pt-BR" b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 </a:t>
            </a:r>
            <a:r>
              <a:rPr lang="pt-BR" b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traverse_type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endParaRPr lang="en-US" b="1" smtClean="0"/>
          </a:p>
          <a:p>
            <a:r>
              <a:rPr lang="pt-BR" b="1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traverse_type</a:t>
            </a:r>
            <a:r>
              <a:rPr lang="pt-BR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()(</a:t>
            </a:r>
            <a:r>
              <a:rPr lang="pt-BR" b="1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entity);</a:t>
            </a:r>
            <a:endParaRPr lang="pt-BR" b="1"/>
          </a:p>
        </p:txBody>
      </p:sp>
    </p:spTree>
    <p:extLst>
      <p:ext uri="{BB962C8B-B14F-4D97-AF65-F5344CB8AC3E}">
        <p14:creationId xmlns:p14="http://schemas.microsoft.com/office/powerpoint/2010/main" val="5280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algorithms::traverse</a:t>
            </a:r>
            <a:endParaRPr lang="pt-BR"/>
          </a:p>
        </p:txBody>
      </p:sp>
      <p:sp>
        <p:nvSpPr>
          <p:cNvPr id="4" name="TextBox 3"/>
          <p:cNvSpPr txBox="1"/>
          <p:nvPr/>
        </p:nvSpPr>
        <p:spPr>
          <a:xfrm>
            <a:off x="1867437" y="1800285"/>
            <a:ext cx="54477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pt-BR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char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* </a:t>
            </a:r>
            <a:r>
              <a:rPr lang="pt-BR" b="1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expected_result</a:t>
            </a:r>
            <a:r>
              <a:rPr lang="pt-BR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[] 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 {</a:t>
            </a:r>
          </a:p>
          <a:p>
            <a:pPr lvl="1"/>
            <a:r>
              <a:rPr lang="pt-BR" b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"S:Cat"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</a:t>
            </a:r>
          </a:p>
          <a:p>
            <a:pPr lvl="2"/>
            <a:r>
              <a:rPr lang="pt-BR" b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"e:Cat"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</a:t>
            </a:r>
          </a:p>
          <a:p>
            <a:pPr lvl="3"/>
            <a:r>
              <a:rPr lang="pt-BR" b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"m:ID"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</a:t>
            </a:r>
          </a:p>
          <a:p>
            <a:pPr lvl="3"/>
            <a:r>
              <a:rPr lang="pt-BR" b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"m:Name"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</a:t>
            </a:r>
          </a:p>
          <a:p>
            <a:pPr lvl="3"/>
            <a:r>
              <a:rPr lang="pt-BR" b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"e:Address,/Cat::Address"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</a:t>
            </a:r>
          </a:p>
          <a:p>
            <a:pPr lvl="4"/>
            <a:r>
              <a:rPr lang="pt-BR" b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"m:ID,/Cat::Address"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</a:t>
            </a:r>
          </a:p>
          <a:p>
            <a:pPr lvl="4"/>
            <a:r>
              <a:rPr lang="pt-BR" b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"m:Number,/Cat::Address"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</a:t>
            </a:r>
          </a:p>
          <a:p>
            <a:pPr lvl="4"/>
            <a:r>
              <a:rPr lang="pt-BR" b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"m:Street,/Cat::Address"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</a:t>
            </a:r>
          </a:p>
          <a:p>
            <a:pPr lvl="3"/>
            <a:r>
              <a:rPr lang="pt-BR" b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"l:Address,/Cat::Address"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</a:t>
            </a:r>
          </a:p>
          <a:p>
            <a:pPr lvl="2"/>
            <a:r>
              <a:rPr lang="pt-BR" b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"l:Cat"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</a:t>
            </a:r>
          </a:p>
          <a:p>
            <a:pPr lvl="1"/>
            <a:r>
              <a:rPr lang="pt-BR" b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"F:Cat"</a:t>
            </a:r>
            <a:endParaRPr lang="pt-BR" b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};</a:t>
            </a:r>
          </a:p>
          <a:p>
            <a:endParaRPr lang="pt-BR" b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b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Cat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b="1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cat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pt-BR" b="1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traverse_type</a:t>
            </a:r>
            <a:r>
              <a:rPr lang="pt-BR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()(</a:t>
            </a:r>
            <a:r>
              <a:rPr lang="pt-BR" b="1" smtClean="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cat</a:t>
            </a:r>
            <a:r>
              <a:rPr lang="pt-BR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  <a:endParaRPr lang="pt-BR" b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5198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ORM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Object Relational Mapping</a:t>
            </a:r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402156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google-feeling-lucky: C++ ORM</a:t>
            </a:r>
            <a:endParaRPr lang="pt-B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" y="1371600"/>
            <a:ext cx="9067800" cy="5765089"/>
          </a:xfrm>
        </p:spPr>
      </p:pic>
    </p:spTree>
    <p:extLst>
      <p:ext uri="{BB962C8B-B14F-4D97-AF65-F5344CB8AC3E}">
        <p14:creationId xmlns:p14="http://schemas.microsoft.com/office/powerpoint/2010/main" val="208905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google-feeling-lucky: C++ ORM</a:t>
            </a:r>
            <a:endParaRPr lang="pt-B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" y="1371600"/>
            <a:ext cx="9067800" cy="5765089"/>
          </a:xfrm>
        </p:spPr>
      </p:pic>
      <p:cxnSp>
        <p:nvCxnSpPr>
          <p:cNvPr id="5" name="Straight Connector 4"/>
          <p:cNvCxnSpPr/>
          <p:nvPr/>
        </p:nvCxnSpPr>
        <p:spPr>
          <a:xfrm flipV="1">
            <a:off x="457200" y="742950"/>
            <a:ext cx="1752600" cy="190500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42900" y="561707"/>
            <a:ext cx="1981200" cy="438150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 rot="20617424">
            <a:off x="547265" y="640948"/>
            <a:ext cx="19768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all" spc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Bing!</a:t>
            </a:r>
            <a:endParaRPr lang="en-US" sz="5400" b="1" cap="all" spc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076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C++ Template Metaprogramming</a:t>
            </a:r>
            <a:endParaRPr lang="pt-BR" altLang="pt-BR" smtClean="0"/>
          </a:p>
        </p:txBody>
      </p:sp>
      <p:pic>
        <p:nvPicPr>
          <p:cNvPr id="2560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" y="1484313"/>
            <a:ext cx="8928100" cy="4300537"/>
          </a:xfrm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1666875" y="2492375"/>
            <a:ext cx="6245225" cy="1296988"/>
          </a:xfrm>
          <a:prstGeom prst="ellipse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5" name="Right Arrow 4"/>
          <p:cNvSpPr/>
          <p:nvPr/>
        </p:nvSpPr>
        <p:spPr>
          <a:xfrm rot="18859011">
            <a:off x="2396332" y="4066381"/>
            <a:ext cx="977900" cy="48418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6" name="Right Arrow 5"/>
          <p:cNvSpPr/>
          <p:nvPr/>
        </p:nvSpPr>
        <p:spPr>
          <a:xfrm rot="13814627">
            <a:off x="6669882" y="4009231"/>
            <a:ext cx="977900" cy="48418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7" name="Right Arrow 6"/>
          <p:cNvSpPr/>
          <p:nvPr/>
        </p:nvSpPr>
        <p:spPr>
          <a:xfrm rot="15929693">
            <a:off x="4325938" y="4284663"/>
            <a:ext cx="979487" cy="48418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" name="Right Arrow 7"/>
          <p:cNvSpPr/>
          <p:nvPr/>
        </p:nvSpPr>
        <p:spPr>
          <a:xfrm rot="2790601">
            <a:off x="1690688" y="1905000"/>
            <a:ext cx="977900" cy="48577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9" name="Right Arrow 8"/>
          <p:cNvSpPr/>
          <p:nvPr/>
        </p:nvSpPr>
        <p:spPr>
          <a:xfrm rot="7305691">
            <a:off x="6686551" y="1730375"/>
            <a:ext cx="977900" cy="48577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0" name="Right Arrow 9"/>
          <p:cNvSpPr/>
          <p:nvPr/>
        </p:nvSpPr>
        <p:spPr>
          <a:xfrm rot="5714703">
            <a:off x="4347369" y="1697831"/>
            <a:ext cx="977900" cy="48418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28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ORM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ORM frequentemente precisa de detalhamentos extras</a:t>
            </a:r>
          </a:p>
          <a:p>
            <a:endParaRPr lang="en-US" smtClean="0"/>
          </a:p>
          <a:p>
            <a:r>
              <a:rPr lang="en-US" smtClean="0"/>
              <a:t>Alguns relacionamentos são deduzidos para um schema auto gerado</a:t>
            </a:r>
          </a:p>
          <a:p>
            <a:pPr lvl="1"/>
            <a:r>
              <a:rPr lang="en-US" smtClean="0"/>
              <a:t>Para casos triviais pode servir</a:t>
            </a:r>
          </a:p>
          <a:p>
            <a:pPr lvl="1"/>
            <a:endParaRPr lang="en-US" smtClean="0"/>
          </a:p>
          <a:p>
            <a:r>
              <a:rPr lang="en-US" smtClean="0"/>
              <a:t>As entidades são “quebradas” em memória para tabelas relacionais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799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Entidade Exemplo: Address</a:t>
            </a:r>
            <a:endParaRPr lang="pt-BR"/>
          </a:p>
        </p:txBody>
      </p:sp>
      <p:sp>
        <p:nvSpPr>
          <p:cNvPr id="6" name="Rectangle 5"/>
          <p:cNvSpPr/>
          <p:nvPr/>
        </p:nvSpPr>
        <p:spPr>
          <a:xfrm>
            <a:off x="2057400" y="2690336"/>
            <a:ext cx="5562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struct</a:t>
            </a:r>
            <a:r>
              <a:rPr lang="pt-BR" sz="3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32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Address</a:t>
            </a:r>
            <a:r>
              <a:rPr lang="pt-BR" sz="3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{</a:t>
            </a:r>
          </a:p>
          <a:p>
            <a:r>
              <a:rPr lang="pt-BR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	int</a:t>
            </a:r>
            <a:r>
              <a:rPr lang="pt-BR" sz="3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32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pt-BR" sz="3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pt-BR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	int</a:t>
            </a:r>
            <a:r>
              <a:rPr lang="pt-BR" sz="3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32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Number</a:t>
            </a:r>
            <a:r>
              <a:rPr lang="pt-BR" sz="3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pt-BR" sz="32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std</a:t>
            </a:r>
            <a:r>
              <a:rPr lang="pt-BR" sz="3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3200" i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pt-BR" sz="3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32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Street</a:t>
            </a:r>
            <a:r>
              <a:rPr lang="pt-BR" sz="3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pt-BR" sz="3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26346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Entidade Exemplo: Cat</a:t>
            </a:r>
            <a:endParaRPr lang="pt-BR"/>
          </a:p>
        </p:txBody>
      </p:sp>
      <p:sp>
        <p:nvSpPr>
          <p:cNvPr id="6" name="Rectangle 5"/>
          <p:cNvSpPr/>
          <p:nvPr/>
        </p:nvSpPr>
        <p:spPr>
          <a:xfrm>
            <a:off x="2057400" y="2690336"/>
            <a:ext cx="5562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struct</a:t>
            </a:r>
            <a:r>
              <a:rPr lang="pt-BR" sz="3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32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Cat</a:t>
            </a:r>
            <a:r>
              <a:rPr lang="pt-BR" sz="3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{</a:t>
            </a:r>
          </a:p>
          <a:p>
            <a:r>
              <a:rPr lang="pt-BR" sz="320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	int</a:t>
            </a:r>
            <a:r>
              <a:rPr lang="pt-BR" sz="32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32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pt-BR" sz="3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pt-BR" sz="32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std</a:t>
            </a:r>
            <a:r>
              <a:rPr lang="pt-BR" sz="3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3200" i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pt-BR" sz="3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32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t-BR" sz="3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pt-BR" sz="32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::</a:t>
            </a:r>
            <a:r>
              <a:rPr lang="pt-BR" sz="32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Address</a:t>
            </a:r>
            <a:r>
              <a:rPr lang="pt-BR" sz="3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32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Address</a:t>
            </a:r>
            <a:r>
              <a:rPr lang="pt-BR" sz="32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r>
              <a:rPr lang="pt-BR" sz="32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};</a:t>
            </a:r>
            <a:endParaRPr lang="pt-BR" sz="32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7022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Cat - SQL Description</a:t>
            </a:r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509451" y="243840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MONETA_DESCRIBE_SQL_ENTITY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</a:p>
          <a:p>
            <a:r>
              <a:rPr lang="pt-BR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Cat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CAT,</a:t>
            </a:r>
          </a:p>
          <a:p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((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        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     CAT_ID     ))</a:t>
            </a:r>
          </a:p>
          <a:p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((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 i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   CAT_NAME   ))</a:t>
            </a:r>
          </a:p>
          <a:p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((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Address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    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Address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CAT_ADDRESS))</a:t>
            </a:r>
          </a:p>
          <a:p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MONETA_DECLARE_PRIMARY_KEY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Cat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400">
                <a:solidFill>
                  <a:srgbClr val="0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510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Relational Set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Entidades tem uma representação de sequência</a:t>
            </a:r>
          </a:p>
          <a:p>
            <a:pPr lvl="1"/>
            <a:r>
              <a:rPr lang="en-US" smtClean="0"/>
              <a:t>Mesmo principio do Boost Fusion</a:t>
            </a:r>
          </a:p>
          <a:p>
            <a:r>
              <a:rPr lang="en-US" smtClean="0"/>
              <a:t>Essas sequências viram referencias para chaves primárias de outras entidades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50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rtuple&lt;Cat&gt;::type</a:t>
            </a:r>
            <a:endParaRPr lang="pt-BR"/>
          </a:p>
        </p:txBody>
      </p:sp>
      <p:sp>
        <p:nvSpPr>
          <p:cNvPr id="6" name="Rectangle 5"/>
          <p:cNvSpPr/>
          <p:nvPr/>
        </p:nvSpPr>
        <p:spPr>
          <a:xfrm>
            <a:off x="76200" y="4114800"/>
            <a:ext cx="8915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</a:t>
            </a:r>
            <a:r>
              <a:rPr lang="pt-BR" sz="240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Formalmente</a:t>
            </a:r>
            <a:endParaRPr lang="pt-BR" sz="2400" smtClean="0">
              <a:solidFill>
                <a:srgbClr val="6F008A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 smtClean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BOOST_MPL_ASSERT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</a:p>
          <a:p>
            <a:r>
              <a:rPr lang="pt-BR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boost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mpl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equal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</a:p>
          <a:p>
            <a:r>
              <a:rPr lang="pt-BR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	moneta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traits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rtuple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Cat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type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</a:t>
            </a:r>
          </a:p>
          <a:p>
            <a:r>
              <a:rPr lang="pt-BR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	boost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mpl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vector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 i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</a:t>
            </a:r>
          </a:p>
          <a:p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&gt;</a:t>
            </a:r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2956" y="2761531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mpl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vector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 i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</a:t>
            </a:r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417995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rtuple&lt;Cat&gt;::type</a:t>
            </a:r>
            <a:endParaRPr lang="pt-BR"/>
          </a:p>
        </p:txBody>
      </p:sp>
      <p:sp>
        <p:nvSpPr>
          <p:cNvPr id="6" name="Rectangle 5"/>
          <p:cNvSpPr/>
          <p:nvPr/>
        </p:nvSpPr>
        <p:spPr>
          <a:xfrm>
            <a:off x="76200" y="4114800"/>
            <a:ext cx="8915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</a:t>
            </a:r>
            <a:r>
              <a:rPr lang="pt-BR" sz="2400" smtClean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Formalmente</a:t>
            </a:r>
            <a:endParaRPr lang="pt-BR" sz="2400" smtClean="0">
              <a:solidFill>
                <a:srgbClr val="6F008A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 smtClean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BOOST_MPL_ASSERT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</a:t>
            </a:r>
          </a:p>
          <a:p>
            <a:r>
              <a:rPr lang="pt-BR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boost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mpl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equal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</a:p>
          <a:p>
            <a:r>
              <a:rPr lang="pt-BR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	moneta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traits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rtuple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Cat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type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</a:t>
            </a:r>
          </a:p>
          <a:p>
            <a:r>
              <a:rPr lang="pt-BR" sz="2400" smtClean="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		boost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mpl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vector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 i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</a:t>
            </a:r>
          </a:p>
          <a:p>
            <a:r>
              <a:rPr lang="pt-BR" sz="240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&gt;</a:t>
            </a:r>
            <a:endParaRPr lang="pt-BR" sz="2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2956" y="2761531"/>
            <a:ext cx="5961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mpl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vector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400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pt-BR" sz="2400" i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t-BR" sz="240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t-BR" sz="240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</a:t>
            </a:r>
            <a:endParaRPr lang="pt-BR" sz="2400"/>
          </a:p>
        </p:txBody>
      </p:sp>
      <p:sp>
        <p:nvSpPr>
          <p:cNvPr id="8" name="Right Arrow 7"/>
          <p:cNvSpPr/>
          <p:nvPr/>
        </p:nvSpPr>
        <p:spPr>
          <a:xfrm rot="2151849">
            <a:off x="5332332" y="2127304"/>
            <a:ext cx="145551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ounded Rectangle 10"/>
          <p:cNvSpPr/>
          <p:nvPr/>
        </p:nvSpPr>
        <p:spPr>
          <a:xfrm>
            <a:off x="3810000" y="1676400"/>
            <a:ext cx="27813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Arial Black" panose="020B0A04020102020204" pitchFamily="34" charset="0"/>
              </a:rPr>
              <a:t>Address::ID</a:t>
            </a:r>
            <a:endParaRPr lang="pt-BR" sz="240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89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rset</a:t>
            </a:r>
            <a:endParaRPr lang="pt-BR"/>
          </a:p>
        </p:txBody>
      </p:sp>
      <p:sp>
        <p:nvSpPr>
          <p:cNvPr id="5" name="Rectangle 4"/>
          <p:cNvSpPr/>
          <p:nvPr/>
        </p:nvSpPr>
        <p:spPr>
          <a:xfrm>
            <a:off x="112690" y="1828800"/>
            <a:ext cx="103632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>
                <a:latin typeface="Consolas" panose="020B0609020204030204" pitchFamily="49" charset="0"/>
                <a:cs typeface="Consolas" panose="020B0609020204030204" pitchFamily="49" charset="0"/>
              </a:rPr>
              <a:t>  ______________________________  ____________________________________________________________________</a:t>
            </a:r>
          </a:p>
          <a:p>
            <a:r>
              <a:rPr lang="pt-BR" sz="1200" b="1">
                <a:latin typeface="Consolas" panose="020B0609020204030204" pitchFamily="49" charset="0"/>
                <a:cs typeface="Consolas" panose="020B0609020204030204" pitchFamily="49" charset="0"/>
              </a:rPr>
              <a:t> /___REQ___  ________REQ________\/__________________ OR _______________________  OR __________________\</a:t>
            </a:r>
          </a:p>
          <a:p>
            <a:r>
              <a:rPr lang="pt-BR" sz="1200" b="1">
                <a:latin typeface="Consolas" panose="020B0609020204030204" pitchFamily="49" charset="0"/>
                <a:cs typeface="Consolas" panose="020B0609020204030204" pitchFamily="49" charset="0"/>
              </a:rPr>
              <a:t>||  status || data              ||        copy       ||          hash            ||      bitfield     ||</a:t>
            </a:r>
          </a:p>
          <a:p>
            <a:r>
              <a:rPr lang="pt-BR" sz="1200" b="1">
                <a:latin typeface="Consolas" panose="020B0609020204030204" pitchFamily="49" charset="0"/>
                <a:cs typeface="Consolas" panose="020B0609020204030204" pitchFamily="49" charset="0"/>
              </a:rPr>
              <a:t>||---------||-------------------||-------------------||------------------------- ||-------------------||</a:t>
            </a:r>
          </a:p>
          <a:p>
            <a:r>
              <a:rPr lang="pt-BR" sz="1200" b="1">
                <a:latin typeface="Consolas" panose="020B0609020204030204" pitchFamily="49" charset="0"/>
                <a:cs typeface="Consolas" panose="020B0609020204030204" pitchFamily="49" charset="0"/>
              </a:rPr>
              <a:t>||  int32  || tuple&lt;ET&gt;         || tuple&lt;ET&gt;         || hash_tuple&lt;sizeof_&lt;ET&gt; &gt; || bits&lt;N&gt;           ||</a:t>
            </a:r>
          </a:p>
          <a:p>
            <a:r>
              <a:rPr lang="pt-BR" sz="1200" b="1">
                <a:latin typeface="Consolas" panose="020B0609020204030204" pitchFamily="49" charset="0"/>
                <a:cs typeface="Consolas" panose="020B0609020204030204" pitchFamily="49" charset="0"/>
              </a:rPr>
              <a:t>||  flags  || t0, t1, ..., tN-1 || t0, t1, ..., tN-1 || t0, t1, ..., tN-1        || b0, b1, ..., bN-1 ||</a:t>
            </a:r>
          </a:p>
          <a:p>
            <a:r>
              <a:rPr lang="pt-BR" sz="1200" b="1" smtClean="0">
                <a:latin typeface="Consolas" panose="020B0609020204030204" pitchFamily="49" charset="0"/>
                <a:cs typeface="Consolas" panose="020B0609020204030204" pitchFamily="49" charset="0"/>
              </a:rPr>
              <a:t>\\_________/\___________________/\____________________________________________________________________//</a:t>
            </a:r>
          </a:p>
          <a:p>
            <a:endParaRPr lang="en-US" sz="12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200" b="1" smtClean="0">
                <a:latin typeface="Consolas" panose="020B0609020204030204" pitchFamily="49" charset="0"/>
                <a:cs typeface="Consolas" panose="020B0609020204030204" pitchFamily="49" charset="0"/>
              </a:rPr>
              <a:t>					       ChangeTracker</a:t>
            </a:r>
          </a:p>
          <a:p>
            <a:endParaRPr lang="en-US" sz="1400" b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pt-BR" sz="14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template</a:t>
            </a:r>
            <a:r>
              <a:rPr lang="pt-BR" sz="14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&lt;</a:t>
            </a:r>
          </a:p>
          <a:p>
            <a:pPr lvl="1"/>
            <a:r>
              <a:rPr lang="pt-BR" sz="1400" b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	class</a:t>
            </a:r>
            <a:r>
              <a:rPr lang="pt-BR" sz="1400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1400" b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Entity</a:t>
            </a:r>
            <a:r>
              <a:rPr lang="pt-BR" sz="14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</a:t>
            </a:r>
          </a:p>
          <a:p>
            <a:pPr lvl="1"/>
            <a:r>
              <a:rPr lang="pt-BR" sz="1400" b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	class</a:t>
            </a:r>
            <a:r>
              <a:rPr lang="pt-BR" sz="1400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1400" b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LoadTracker</a:t>
            </a:r>
            <a:r>
              <a:rPr lang="pt-BR" sz="14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1400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= </a:t>
            </a:r>
            <a:r>
              <a:rPr lang="pt-BR" sz="1400" b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bitset_load_tracker</a:t>
            </a:r>
            <a:r>
              <a:rPr lang="pt-BR" sz="14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t-BR" sz="1400" b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Entity</a:t>
            </a:r>
            <a:r>
              <a:rPr lang="pt-BR" sz="14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&gt;,</a:t>
            </a:r>
          </a:p>
          <a:p>
            <a:pPr lvl="1"/>
            <a:r>
              <a:rPr lang="en-US" sz="1400" b="1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	class</a:t>
            </a:r>
            <a:r>
              <a:rPr lang="en-US" sz="1400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400" b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ChangeTracker</a:t>
            </a:r>
            <a:r>
              <a:rPr lang="en-US" sz="14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en-US" sz="1400" b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hash_change_tracker</a:t>
            </a:r>
            <a:r>
              <a:rPr lang="en-US" sz="14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sz="1400" b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Entity</a:t>
            </a:r>
            <a:r>
              <a:rPr lang="en-US" sz="14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 </a:t>
            </a:r>
            <a:r>
              <a:rPr lang="en-US" sz="1400" b="1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= { copy, hash, bitfield }</a:t>
            </a:r>
            <a:endParaRPr lang="en-US" sz="1400" b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lvl="1"/>
            <a:r>
              <a:rPr lang="pt-BR" sz="14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</a:t>
            </a:r>
          </a:p>
          <a:p>
            <a:pPr lvl="1"/>
            <a:r>
              <a:rPr lang="pt-BR" sz="1400" b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struct</a:t>
            </a:r>
            <a:r>
              <a:rPr lang="pt-BR" sz="14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t-BR" sz="1400" b="1">
                <a:solidFill>
                  <a:srgbClr val="216F85"/>
                </a:solidFill>
                <a:highlight>
                  <a:srgbClr val="FFFFFF"/>
                </a:highlight>
                <a:latin typeface="Consolas"/>
              </a:rPr>
              <a:t>entity_container</a:t>
            </a:r>
            <a:r>
              <a:rPr lang="pt-BR" sz="1400" b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{</a:t>
            </a:r>
          </a:p>
          <a:p>
            <a:pPr lvl="1"/>
            <a:r>
              <a:rPr lang="en-US" sz="1400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...</a:t>
            </a:r>
            <a:endParaRPr lang="pt-BR" sz="1400" b="1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lvl="1"/>
            <a:r>
              <a:rPr lang="pt-BR" sz="1400" b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};</a:t>
            </a:r>
          </a:p>
          <a:p>
            <a:endParaRPr lang="pt-BR" sz="140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9991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Conclusões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76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Estado atual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Ruins</a:t>
            </a:r>
          </a:p>
          <a:p>
            <a:pPr lvl="1"/>
            <a:r>
              <a:rPr lang="en-US" smtClean="0"/>
              <a:t>Muitos retalhos no meio do código</a:t>
            </a:r>
          </a:p>
          <a:p>
            <a:pPr lvl="1"/>
            <a:r>
              <a:rPr lang="en-US" smtClean="0"/>
              <a:t>Muitos TODO</a:t>
            </a:r>
          </a:p>
          <a:p>
            <a:pPr lvl="1"/>
            <a:r>
              <a:rPr lang="en-US" smtClean="0"/>
              <a:t>Muitos XXX</a:t>
            </a:r>
          </a:p>
          <a:p>
            <a:pPr lvl="1"/>
            <a:r>
              <a:rPr lang="en-US" smtClean="0"/>
              <a:t>Coisas pra fazer</a:t>
            </a:r>
          </a:p>
          <a:p>
            <a:r>
              <a:rPr lang="en-US" smtClean="0"/>
              <a:t>Boas</a:t>
            </a:r>
          </a:p>
          <a:p>
            <a:pPr lvl="1"/>
            <a:r>
              <a:rPr lang="en-US" smtClean="0"/>
              <a:t>Funcional para uns casos</a:t>
            </a:r>
          </a:p>
          <a:p>
            <a:pPr lvl="1"/>
            <a:r>
              <a:rPr lang="en-US" smtClean="0"/>
              <a:t>Aplicações usando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46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C++ Template Metaprogramming</a:t>
            </a:r>
            <a:endParaRPr lang="pt-BR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98676"/>
            <a:ext cx="3543300" cy="2338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074316"/>
            <a:ext cx="3581400" cy="2657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065" y="1600200"/>
            <a:ext cx="4437335" cy="51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9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Resumo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Nada de ferramentas externas</a:t>
            </a:r>
          </a:p>
          <a:p>
            <a:endParaRPr lang="en-US"/>
          </a:p>
          <a:p>
            <a:r>
              <a:rPr lang="en-US" smtClean="0"/>
              <a:t>Eficiência meta-programada</a:t>
            </a:r>
          </a:p>
          <a:p>
            <a:endParaRPr lang="en-US"/>
          </a:p>
          <a:p>
            <a:endParaRPr lang="en-US" smtClean="0"/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0705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Outros Serializadores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Não possuem a abstração de Codecs</a:t>
            </a:r>
          </a:p>
          <a:p>
            <a:pPr lvl="1"/>
            <a:r>
              <a:rPr lang="en-US" smtClean="0"/>
              <a:t>Não são customizáveis</a:t>
            </a:r>
            <a:endParaRPr lang="pt-BR" smtClean="0"/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8486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Outros ORM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Poucos pra C++</a:t>
            </a:r>
          </a:p>
          <a:p>
            <a:r>
              <a:rPr lang="en-US" smtClean="0"/>
              <a:t>O único metaprogramador é casado com Qt</a:t>
            </a:r>
          </a:p>
          <a:p>
            <a:pPr lvl="1"/>
            <a:r>
              <a:rPr lang="en-US" smtClean="0"/>
              <a:t>Qt é dinâmico ao extremo</a:t>
            </a:r>
          </a:p>
          <a:p>
            <a:pPr lvl="2"/>
            <a:r>
              <a:rPr lang="en-US" smtClean="0"/>
              <a:t>(Pelo menos as versões consolidadas)</a:t>
            </a:r>
          </a:p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3497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Moneta </a:t>
            </a:r>
            <a:r>
              <a:rPr lang="en-US" smtClean="0"/>
              <a:t>– Novos Rumos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biblioteca </a:t>
            </a:r>
            <a:r>
              <a:rPr lang="en-US" smtClean="0"/>
              <a:t>cresceu</a:t>
            </a:r>
          </a:p>
          <a:p>
            <a:pPr lvl="1"/>
            <a:r>
              <a:rPr lang="en-US" smtClean="0"/>
              <a:t>Está for a do meu controle</a:t>
            </a:r>
            <a:endParaRPr lang="en-US" smtClean="0"/>
          </a:p>
          <a:p>
            <a:r>
              <a:rPr lang="en-US" smtClean="0"/>
              <a:t>Tem uma base fiel de usuário</a:t>
            </a:r>
          </a:p>
          <a:p>
            <a:pPr lvl="1"/>
            <a:r>
              <a:rPr lang="en-US" smtClean="0"/>
              <a:t>(Sim… no singular mesmo…)</a:t>
            </a:r>
          </a:p>
          <a:p>
            <a:r>
              <a:rPr lang="en-US" smtClean="0"/>
              <a:t>Todo mundo precisa administrar dados</a:t>
            </a:r>
          </a:p>
          <a:p>
            <a:pPr lvl="1"/>
            <a:r>
              <a:rPr lang="en-US" smtClean="0"/>
              <a:t>Ela é a base de tudo!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65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Moneta </a:t>
            </a:r>
            <a:r>
              <a:rPr lang="en-US" smtClean="0"/>
              <a:t>– Novos Rumos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Usado em diferentes projetos</a:t>
            </a:r>
          </a:p>
          <a:p>
            <a:pPr lvl="1"/>
            <a:r>
              <a:rPr lang="en-US" smtClean="0"/>
              <a:t>Serialização</a:t>
            </a:r>
          </a:p>
          <a:p>
            <a:pPr lvl="2"/>
            <a:r>
              <a:rPr lang="en-US" smtClean="0"/>
              <a:t>Command interpreter</a:t>
            </a:r>
          </a:p>
          <a:p>
            <a:pPr lvl="3"/>
            <a:r>
              <a:rPr lang="en-US" smtClean="0"/>
              <a:t>Revenge de câmeras IP</a:t>
            </a:r>
          </a:p>
          <a:p>
            <a:pPr lvl="2"/>
            <a:r>
              <a:rPr lang="en-US" smtClean="0"/>
              <a:t>Arquivos: XML</a:t>
            </a:r>
          </a:p>
          <a:p>
            <a:pPr lvl="3"/>
            <a:r>
              <a:rPr lang="en-US" smtClean="0"/>
              <a:t>Configuração de aplicações</a:t>
            </a:r>
          </a:p>
          <a:p>
            <a:pPr lvl="2"/>
            <a:r>
              <a:rPr lang="en-US" smtClean="0"/>
              <a:t>Network Protocols</a:t>
            </a:r>
          </a:p>
          <a:p>
            <a:pPr lvl="3"/>
            <a:r>
              <a:rPr lang="en-US" smtClean="0"/>
              <a:t>Serialização e manipulação de forma simples para protocolos complexos</a:t>
            </a:r>
          </a:p>
          <a:p>
            <a:r>
              <a:rPr lang="en-US" smtClean="0"/>
              <a:t>Até hoje nenhuma reclamação dos usuário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49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Moneta </a:t>
            </a:r>
            <a:r>
              <a:rPr lang="en-US" smtClean="0"/>
              <a:t>– Novos Rumos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Integração com sqlpp11</a:t>
            </a:r>
          </a:p>
          <a:p>
            <a:pPr lvl="1"/>
            <a:r>
              <a:rPr lang="en-US" smtClean="0"/>
              <a:t>Projeto C++11</a:t>
            </a:r>
          </a:p>
          <a:p>
            <a:pPr lvl="2"/>
            <a:r>
              <a:rPr lang="en-US" smtClean="0"/>
              <a:t>Hoje isso está ficando cada vez mais irrelevante</a:t>
            </a:r>
          </a:p>
          <a:p>
            <a:pPr lvl="1"/>
            <a:r>
              <a:rPr lang="en-US" smtClean="0"/>
              <a:t>Parece muito interessante para as queries</a:t>
            </a:r>
          </a:p>
          <a:p>
            <a:endParaRPr lang="en-US"/>
          </a:p>
          <a:p>
            <a:r>
              <a:rPr lang="en-US" smtClean="0"/>
              <a:t>Alternativa C++03 para queries existe</a:t>
            </a:r>
          </a:p>
          <a:p>
            <a:pPr lvl="1"/>
            <a:r>
              <a:rPr lang="en-US" smtClean="0"/>
              <a:t>Precisa ser polida</a:t>
            </a:r>
          </a:p>
        </p:txBody>
      </p:sp>
    </p:spTree>
    <p:extLst>
      <p:ext uri="{BB962C8B-B14F-4D97-AF65-F5344CB8AC3E}">
        <p14:creationId xmlns:p14="http://schemas.microsoft.com/office/powerpoint/2010/main" val="238781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Moneta </a:t>
            </a:r>
            <a:r>
              <a:rPr lang="en-US" smtClean="0"/>
              <a:t>– Novos Rumos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Precisamos Codecs	</a:t>
            </a:r>
          </a:p>
          <a:p>
            <a:pPr lvl="1"/>
            <a:r>
              <a:rPr lang="en-US" smtClean="0"/>
              <a:t>Os existentes precisam amadurecer</a:t>
            </a:r>
          </a:p>
          <a:p>
            <a:endParaRPr lang="en-US" smtClean="0"/>
          </a:p>
          <a:p>
            <a:r>
              <a:rPr lang="en-US" smtClean="0"/>
              <a:t>Existe muita mistureba das versões anteriores</a:t>
            </a:r>
          </a:p>
          <a:p>
            <a:pPr lvl="1"/>
            <a:r>
              <a:rPr lang="en-US" smtClean="0"/>
              <a:t>Muita sujeira pode ser eliminada</a:t>
            </a:r>
          </a:p>
          <a:p>
            <a:pPr lvl="1"/>
            <a:r>
              <a:rPr lang="en-US" smtClean="0"/>
              <a:t>Algumas coisas podem ser ainda aliviadas pela Boost Fusion</a:t>
            </a:r>
          </a:p>
          <a:p>
            <a:pPr lvl="1"/>
            <a:r>
              <a:rPr lang="en-US" smtClean="0"/>
              <a:t>Precisamos Boost.PP em mais lugares críticos</a:t>
            </a:r>
          </a:p>
        </p:txBody>
      </p:sp>
    </p:spTree>
    <p:extLst>
      <p:ext uri="{BB962C8B-B14F-4D97-AF65-F5344CB8AC3E}">
        <p14:creationId xmlns:p14="http://schemas.microsoft.com/office/powerpoint/2010/main" val="188861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Perguntas?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517650"/>
            <a:ext cx="3048000" cy="25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600200"/>
            <a:ext cx="3048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3" y="4005263"/>
            <a:ext cx="3048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321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 continuar o assunto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9975" y="1700213"/>
            <a:ext cx="4584700" cy="26654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8175" y="4797425"/>
            <a:ext cx="532765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400" b="1"/>
              <a:t>ccppbrasil.org</a:t>
            </a:r>
            <a:endParaRPr lang="pt-BR" sz="4400" b="1"/>
          </a:p>
        </p:txBody>
      </p:sp>
    </p:spTree>
    <p:extLst>
      <p:ext uri="{BB962C8B-B14F-4D97-AF65-F5344CB8AC3E}">
        <p14:creationId xmlns:p14="http://schemas.microsoft.com/office/powerpoint/2010/main" val="309156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&lt;EOF&gt;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50825" y="1557338"/>
            <a:ext cx="8642350" cy="4535487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Arial" charset="0"/>
              <a:buNone/>
            </a:pPr>
            <a:endParaRPr lang="en-US" altLang="pt-BR" sz="1100" smtClean="0"/>
          </a:p>
          <a:p>
            <a:pPr marL="0" indent="0" algn="ctr">
              <a:buFont typeface="Arial" charset="0"/>
              <a:buNone/>
            </a:pPr>
            <a:r>
              <a:rPr lang="en-US" altLang="pt-BR" sz="4800" smtClean="0"/>
              <a:t>0x04</a:t>
            </a:r>
          </a:p>
          <a:p>
            <a:pPr marL="0" indent="0" algn="ctr">
              <a:buFont typeface="Arial" charset="0"/>
              <a:buNone/>
            </a:pPr>
            <a:r>
              <a:rPr lang="en-US" altLang="pt-BR" sz="4800" smtClean="0"/>
              <a:t>&lt;EOF&gt;</a:t>
            </a:r>
          </a:p>
          <a:p>
            <a:pPr marL="0" indent="0" algn="ctr">
              <a:buFont typeface="Arial" charset="0"/>
              <a:buNone/>
            </a:pPr>
            <a:endParaRPr lang="en-US" altLang="pt-BR" sz="4400" smtClean="0"/>
          </a:p>
          <a:p>
            <a:pPr marL="0" indent="0" algn="ctr">
              <a:buFont typeface="Arial" charset="0"/>
              <a:buNone/>
            </a:pPr>
            <a:r>
              <a:rPr lang="en-US" altLang="pt-BR" sz="7200" smtClean="0"/>
              <a:t>Gracias</a:t>
            </a:r>
          </a:p>
          <a:p>
            <a:pPr marL="0" indent="0">
              <a:buFont typeface="Arial" charset="0"/>
              <a:buNone/>
            </a:pPr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10559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C++ Template Metaprogramming</a:t>
            </a:r>
            <a:endParaRPr lang="pt-BR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98676"/>
            <a:ext cx="3543300" cy="2338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074316"/>
            <a:ext cx="3581400" cy="2657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065" y="1600200"/>
            <a:ext cx="4437335" cy="5131772"/>
          </a:xfrm>
          <a:prstGeom prst="rect">
            <a:avLst/>
          </a:prstGeom>
        </p:spPr>
      </p:pic>
      <p:pic>
        <p:nvPicPr>
          <p:cNvPr id="8" name="Picture 2" descr="C:\Users\rodri_000\AppData\Local\Microsoft\Windows\INetCache\IE\ZINFXKR1\QSFeU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15101" y="1487510"/>
            <a:ext cx="7545402" cy="437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810" y="2347913"/>
            <a:ext cx="3125803" cy="45100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347913"/>
            <a:ext cx="4035380" cy="2051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20452" y="1784129"/>
            <a:ext cx="1874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FF0000"/>
                </a:solidFill>
                <a:latin typeface="Arial Black" panose="020B0A04020102020204" pitchFamily="34" charset="0"/>
              </a:rPr>
              <a:t>ERROR</a:t>
            </a:r>
            <a:endParaRPr lang="pt-BR" sz="320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11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C++ Template Metaprogramming</a:t>
            </a:r>
            <a:endParaRPr lang="pt-BR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98676"/>
            <a:ext cx="3543300" cy="2338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074316"/>
            <a:ext cx="3581400" cy="2657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065" y="1600200"/>
            <a:ext cx="4437335" cy="5131772"/>
          </a:xfrm>
          <a:prstGeom prst="rect">
            <a:avLst/>
          </a:prstGeom>
        </p:spPr>
      </p:pic>
      <p:pic>
        <p:nvPicPr>
          <p:cNvPr id="8" name="Picture 2" descr="C:\Users\rodri_000\AppData\Local\Microsoft\Windows\INetCache\IE\ZINFXKR1\QSFeU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15101" y="1487510"/>
            <a:ext cx="7545402" cy="437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810" y="2347913"/>
            <a:ext cx="3125803" cy="45100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347913"/>
            <a:ext cx="4035380" cy="20518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20452" y="1784129"/>
            <a:ext cx="1874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FF0000"/>
                </a:solidFill>
                <a:latin typeface="Arial Black" panose="020B0A04020102020204" pitchFamily="34" charset="0"/>
              </a:rPr>
              <a:t>ERROR</a:t>
            </a:r>
            <a:endParaRPr lang="pt-BR" sz="320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82564"/>
            <a:ext cx="2405048" cy="19913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91820"/>
            <a:ext cx="2405048" cy="19913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296" y="4399801"/>
            <a:ext cx="2405048" cy="19913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152" y="110894"/>
            <a:ext cx="2405048" cy="19913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6" y="914400"/>
            <a:ext cx="2405048" cy="199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Projeto Ideal</a:t>
            </a:r>
            <a:endParaRPr lang="pt-BR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4" y="1984218"/>
            <a:ext cx="8916666" cy="41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2280</TotalTime>
  <Words>1375</Words>
  <Application>Microsoft Office PowerPoint</Application>
  <PresentationFormat>On-screen Show (4:3)</PresentationFormat>
  <Paragraphs>454</Paragraphs>
  <Slides>69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Module</vt:lpstr>
      <vt:lpstr>Data Models Metaprogramados                             ORM e Serialização</vt:lpstr>
      <vt:lpstr>Calibremos…</vt:lpstr>
      <vt:lpstr>Metaprogramming</vt:lpstr>
      <vt:lpstr>C++ Template Metaprogramming</vt:lpstr>
      <vt:lpstr>C++ Template Metaprogramming</vt:lpstr>
      <vt:lpstr>C++ Template Metaprogramming</vt:lpstr>
      <vt:lpstr>C++ Template Metaprogramming</vt:lpstr>
      <vt:lpstr>C++ Template Metaprogramming</vt:lpstr>
      <vt:lpstr>Projeto Ideal</vt:lpstr>
      <vt:lpstr>C++TMP: Perfeito para Libs</vt:lpstr>
      <vt:lpstr>Bottom Line</vt:lpstr>
      <vt:lpstr>Moneta</vt:lpstr>
      <vt:lpstr>Moneta Planeja Ser</vt:lpstr>
      <vt:lpstr>Moneta é</vt:lpstr>
      <vt:lpstr>Por que criar Moneta?</vt:lpstr>
      <vt:lpstr>Histórico</vt:lpstr>
      <vt:lpstr>Objetivos</vt:lpstr>
      <vt:lpstr>Moneta - Componentes</vt:lpstr>
      <vt:lpstr>Moneta - Componentes</vt:lpstr>
      <vt:lpstr>(Minimal) Reflection</vt:lpstr>
      <vt:lpstr>Estratégia</vt:lpstr>
      <vt:lpstr>Estratégia</vt:lpstr>
      <vt:lpstr>Codecs</vt:lpstr>
      <vt:lpstr>Codecs</vt:lpstr>
      <vt:lpstr>Talk is cheap…</vt:lpstr>
      <vt:lpstr>Entidade Exemplo: Person</vt:lpstr>
      <vt:lpstr>Description</vt:lpstr>
      <vt:lpstr>SQL Description</vt:lpstr>
      <vt:lpstr>Example: Encode XML</vt:lpstr>
      <vt:lpstr>Example: Encode XML</vt:lpstr>
      <vt:lpstr>Codec Properties</vt:lpstr>
      <vt:lpstr>Codec Properties</vt:lpstr>
      <vt:lpstr>Codec Properties</vt:lpstr>
      <vt:lpstr>Example: Encode Shell</vt:lpstr>
      <vt:lpstr>Example: Encode Shell</vt:lpstr>
      <vt:lpstr>Example: Encode Rawbin</vt:lpstr>
      <vt:lpstr>Example: Encode Rawbin</vt:lpstr>
      <vt:lpstr>Decoders</vt:lpstr>
      <vt:lpstr>Example: Decode XML</vt:lpstr>
      <vt:lpstr>Visitor</vt:lpstr>
      <vt:lpstr>Example: Decode XML (variant)</vt:lpstr>
      <vt:lpstr>Example: Decode XML (variant)</vt:lpstr>
      <vt:lpstr>Codecs</vt:lpstr>
      <vt:lpstr>algorithms::for_each_member</vt:lpstr>
      <vt:lpstr>algorithms::traverse</vt:lpstr>
      <vt:lpstr>algorithms::traverse</vt:lpstr>
      <vt:lpstr>ORM</vt:lpstr>
      <vt:lpstr>google-feeling-lucky: C++ ORM</vt:lpstr>
      <vt:lpstr>google-feeling-lucky: C++ ORM</vt:lpstr>
      <vt:lpstr>ORM</vt:lpstr>
      <vt:lpstr>Entidade Exemplo: Address</vt:lpstr>
      <vt:lpstr>Entidade Exemplo: Cat</vt:lpstr>
      <vt:lpstr>Cat - SQL Description</vt:lpstr>
      <vt:lpstr>Relational Set</vt:lpstr>
      <vt:lpstr>rtuple&lt;Cat&gt;::type</vt:lpstr>
      <vt:lpstr>rtuple&lt;Cat&gt;::type</vt:lpstr>
      <vt:lpstr>rset</vt:lpstr>
      <vt:lpstr>Conclusões</vt:lpstr>
      <vt:lpstr>Estado atual</vt:lpstr>
      <vt:lpstr>Resumo</vt:lpstr>
      <vt:lpstr>Outros Serializadores</vt:lpstr>
      <vt:lpstr>Outros ORM</vt:lpstr>
      <vt:lpstr>Moneta – Novos Rumos</vt:lpstr>
      <vt:lpstr>Moneta – Novos Rumos</vt:lpstr>
      <vt:lpstr>Moneta – Novos Rumos</vt:lpstr>
      <vt:lpstr>Moneta – Novos Rumos</vt:lpstr>
      <vt:lpstr>Perguntas?</vt:lpstr>
      <vt:lpstr>Para continuar o assunto</vt:lpstr>
      <vt:lpstr>&lt;EOF&gt;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Moneta</dc:title>
  <dc:creator>rodrigo.madera@gmail.com</dc:creator>
  <cp:lastModifiedBy>rodrigo.madera@gmail.com</cp:lastModifiedBy>
  <cp:revision>55</cp:revision>
  <dcterms:created xsi:type="dcterms:W3CDTF">2015-03-26T19:42:36Z</dcterms:created>
  <dcterms:modified xsi:type="dcterms:W3CDTF">2015-03-28T14:07:24Z</dcterms:modified>
</cp:coreProperties>
</file>